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8"/>
  </p:notesMasterIdLst>
  <p:handoutMasterIdLst>
    <p:handoutMasterId r:id="rId39"/>
  </p:handoutMasterIdLst>
  <p:sldIdLst>
    <p:sldId id="275" r:id="rId5"/>
    <p:sldId id="278" r:id="rId6"/>
    <p:sldId id="311" r:id="rId7"/>
    <p:sldId id="312" r:id="rId8"/>
    <p:sldId id="280" r:id="rId9"/>
    <p:sldId id="284" r:id="rId10"/>
    <p:sldId id="310" r:id="rId11"/>
    <p:sldId id="279" r:id="rId12"/>
    <p:sldId id="313" r:id="rId13"/>
    <p:sldId id="288" r:id="rId14"/>
    <p:sldId id="289" r:id="rId15"/>
    <p:sldId id="290" r:id="rId16"/>
    <p:sldId id="292" r:id="rId17"/>
    <p:sldId id="293" r:id="rId18"/>
    <p:sldId id="314" r:id="rId19"/>
    <p:sldId id="294" r:id="rId20"/>
    <p:sldId id="317" r:id="rId21"/>
    <p:sldId id="295" r:id="rId22"/>
    <p:sldId id="315" r:id="rId23"/>
    <p:sldId id="296" r:id="rId24"/>
    <p:sldId id="297" r:id="rId25"/>
    <p:sldId id="309" r:id="rId26"/>
    <p:sldId id="298" r:id="rId27"/>
    <p:sldId id="299" r:id="rId28"/>
    <p:sldId id="300" r:id="rId29"/>
    <p:sldId id="301" r:id="rId30"/>
    <p:sldId id="302" r:id="rId31"/>
    <p:sldId id="303" r:id="rId32"/>
    <p:sldId id="316" r:id="rId33"/>
    <p:sldId id="304" r:id="rId34"/>
    <p:sldId id="308" r:id="rId35"/>
    <p:sldId id="305" r:id="rId36"/>
    <p:sldId id="30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68305" autoAdjust="0"/>
  </p:normalViewPr>
  <p:slideViewPr>
    <p:cSldViewPr snapToGrid="0">
      <p:cViewPr varScale="1">
        <p:scale>
          <a:sx n="67" d="100"/>
          <a:sy n="67" d="100"/>
        </p:scale>
        <p:origin x="13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chào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Hôm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2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41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...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endParaRPr lang="en-US" baseline="0" dirty="0" smtClean="0"/>
          </a:p>
          <a:p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điệp</a:t>
            </a:r>
            <a:r>
              <a:rPr lang="en-US" baseline="0" dirty="0" smtClean="0"/>
              <a:t> M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Zn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sigmaP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sigmaS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69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Hai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pp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ps. </a:t>
            </a:r>
            <a:endParaRPr lang="en-US" baseline="0" dirty="0" smtClean="0"/>
          </a:p>
          <a:p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PU,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SU</a:t>
            </a:r>
          </a:p>
          <a:p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: PP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RLP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, PS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RLS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kém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Khi</a:t>
            </a:r>
            <a:r>
              <a:rPr lang="en-US" baseline="0" dirty="0" smtClean="0"/>
              <a:t> RLP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RLS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sự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xung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đột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lợi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ích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giữa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bên</a:t>
            </a:r>
            <a:r>
              <a:rPr lang="en-US" baseline="0" dirty="0" smtClean="0">
                <a:sym typeface="Wingdings" panose="05000000000000000000" pitchFamily="2" charset="2"/>
              </a:rPr>
              <a:t> ở </a:t>
            </a:r>
            <a:r>
              <a:rPr lang="en-US" baseline="0" dirty="0" err="1" smtClean="0">
                <a:sym typeface="Wingdings" panose="05000000000000000000" pitchFamily="2" charset="2"/>
              </a:rPr>
              <a:t>đây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RL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lồi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3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 err="1" smtClean="0"/>
              <a:t>Về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ràng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buộc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bài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toán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tập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giá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trị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suất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phát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thỏa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mãn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ràng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buộc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viết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lại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thành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tập</a:t>
            </a:r>
            <a:r>
              <a:rPr lang="en-US" b="0" baseline="0" dirty="0" smtClean="0"/>
              <a:t> G </a:t>
            </a:r>
            <a:r>
              <a:rPr lang="en-US" b="0" baseline="0" dirty="0" err="1" smtClean="0"/>
              <a:t>như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sau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biểu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diễn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như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hình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dưới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đây</a:t>
            </a:r>
            <a:r>
              <a:rPr lang="en-US" b="0" baseline="0" dirty="0" smtClean="0"/>
              <a:t>.</a:t>
            </a:r>
          </a:p>
          <a:p>
            <a:r>
              <a:rPr lang="en-US" b="0" baseline="0" dirty="0" err="1" smtClean="0"/>
              <a:t>Tức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là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nếu</a:t>
            </a:r>
            <a:r>
              <a:rPr lang="en-US" b="0" baseline="0" dirty="0" smtClean="0"/>
              <a:t> G </a:t>
            </a:r>
            <a:r>
              <a:rPr lang="en-US" b="0" baseline="0" dirty="0" err="1" smtClean="0"/>
              <a:t>khác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rỗng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thì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bài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toán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nghiệm</a:t>
            </a:r>
            <a:r>
              <a:rPr lang="en-US" b="0" baseline="0" dirty="0" smtClean="0"/>
              <a:t>. </a:t>
            </a:r>
          </a:p>
          <a:p>
            <a:endParaRPr lang="en-US" b="0" baseline="0" dirty="0" smtClean="0"/>
          </a:p>
          <a:p>
            <a:r>
              <a:rPr lang="en-US" b="0" baseline="0" dirty="0" err="1" smtClean="0"/>
              <a:t>Trong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báo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cáo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em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xác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định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giá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trị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hai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tham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sigmaP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sigmaS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để</a:t>
            </a:r>
            <a:r>
              <a:rPr lang="en-US" b="0" baseline="0" dirty="0" smtClean="0"/>
              <a:t> G </a:t>
            </a:r>
            <a:r>
              <a:rPr lang="en-US" b="0" baseline="0" dirty="0" err="1" smtClean="0"/>
              <a:t>khác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rỗng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tức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bài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toán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nghiệm</a:t>
            </a: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</a:t>
            </a:r>
            <a:r>
              <a:rPr lang="en-US" baseline="0" dirty="0" smtClean="0"/>
              <a:t> ý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PU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CRN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quyền</a:t>
            </a:r>
            <a:r>
              <a:rPr lang="en-US" baseline="0" dirty="0" smtClean="0"/>
              <a:t>...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,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BT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Ngưỡng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ở slide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SU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PU,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Nên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để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cho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các</a:t>
            </a:r>
            <a:r>
              <a:rPr lang="en-US" b="1" baseline="0" dirty="0" smtClean="0"/>
              <a:t> SU </a:t>
            </a:r>
            <a:r>
              <a:rPr lang="en-US" b="1" baseline="0" dirty="0" err="1" smtClean="0"/>
              <a:t>cạnh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tranh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với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nhau</a:t>
            </a:r>
            <a:r>
              <a:rPr lang="en-US" b="1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tranh</a:t>
            </a:r>
            <a:r>
              <a:rPr lang="en-US" baseline="0" dirty="0" smtClean="0"/>
              <a:t> vs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vs PU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smtClean="0"/>
              <a:t>tin.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3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40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 err="1" smtClean="0">
                <a:sym typeface="Wingdings" panose="05000000000000000000" pitchFamily="2" charset="2"/>
              </a:rPr>
              <a:t>Đầu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tiên</a:t>
            </a:r>
            <a:r>
              <a:rPr lang="en-US" b="0" baseline="0" dirty="0" smtClean="0">
                <a:sym typeface="Wingdings" panose="05000000000000000000" pitchFamily="2" charset="2"/>
              </a:rPr>
              <a:t>, </a:t>
            </a:r>
            <a:r>
              <a:rPr lang="en-US" b="0" baseline="0" dirty="0" err="1" smtClean="0">
                <a:sym typeface="Wingdings" panose="05000000000000000000" pitchFamily="2" charset="2"/>
              </a:rPr>
              <a:t>em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đi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đánh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giá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các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đề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xuất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theo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hiệu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năng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truyền</a:t>
            </a:r>
            <a:r>
              <a:rPr lang="en-US" b="0" baseline="0" dirty="0" smtClean="0">
                <a:sym typeface="Wingdings" panose="05000000000000000000" pitchFamily="2" charset="2"/>
              </a:rPr>
              <a:t> tin tin </a:t>
            </a:r>
            <a:r>
              <a:rPr lang="en-US" b="0" baseline="0" dirty="0" err="1" smtClean="0">
                <a:sym typeface="Wingdings" panose="05000000000000000000" pitchFamily="2" charset="2"/>
              </a:rPr>
              <a:t>cậy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và</a:t>
            </a:r>
            <a:r>
              <a:rPr lang="en-US" b="0" baseline="0" dirty="0" smtClean="0">
                <a:sym typeface="Wingdings" panose="05000000000000000000" pitchFamily="2" charset="2"/>
              </a:rPr>
              <a:t> an </a:t>
            </a:r>
            <a:r>
              <a:rPr lang="en-US" b="0" baseline="0" dirty="0" err="1" smtClean="0">
                <a:sym typeface="Wingdings" panose="05000000000000000000" pitchFamily="2" charset="2"/>
              </a:rPr>
              <a:t>toàn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tại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bên</a:t>
            </a:r>
            <a:r>
              <a:rPr lang="en-US" b="0" baseline="0" dirty="0" smtClean="0">
                <a:sym typeface="Wingdings" panose="05000000000000000000" pitchFamily="2" charset="2"/>
              </a:rPr>
              <a:t> PU.</a:t>
            </a:r>
          </a:p>
          <a:p>
            <a:r>
              <a:rPr lang="en-US" b="0" baseline="0" dirty="0" err="1" smtClean="0">
                <a:sym typeface="Wingdings" panose="05000000000000000000" pitchFamily="2" charset="2"/>
              </a:rPr>
              <a:t>Với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ba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endParaRPr lang="en-US" b="0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="0" baseline="0" dirty="0" smtClean="0">
                <a:sym typeface="Wingdings" panose="05000000000000000000" pitchFamily="2" charset="2"/>
              </a:rPr>
              <a:t>CP: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cạnh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tranh</a:t>
            </a:r>
            <a:r>
              <a:rPr lang="en-US" b="0" baseline="0" dirty="0" smtClean="0">
                <a:sym typeface="Wingdings" panose="05000000000000000000" pitchFamily="2" charset="2"/>
              </a:rPr>
              <a:t>, </a:t>
            </a:r>
            <a:r>
              <a:rPr lang="en-US" b="0" baseline="0" dirty="0" err="1" smtClean="0">
                <a:sym typeface="Wingdings" panose="05000000000000000000" pitchFamily="2" charset="2"/>
              </a:rPr>
              <a:t>trong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đó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ưu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tiên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tối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ưu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cho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hiệu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năng</a:t>
            </a:r>
            <a:r>
              <a:rPr lang="en-US" b="0" baseline="0" dirty="0" smtClean="0">
                <a:sym typeface="Wingdings" panose="05000000000000000000" pitchFamily="2" charset="2"/>
              </a:rPr>
              <a:t> an </a:t>
            </a:r>
            <a:r>
              <a:rPr lang="en-US" b="0" baseline="0" dirty="0" err="1" smtClean="0">
                <a:sym typeface="Wingdings" panose="05000000000000000000" pitchFamily="2" charset="2"/>
              </a:rPr>
              <a:t>toàn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tại</a:t>
            </a:r>
            <a:r>
              <a:rPr lang="en-US" b="0" baseline="0" dirty="0" smtClean="0">
                <a:sym typeface="Wingdings" panose="05000000000000000000" pitchFamily="2" charset="2"/>
              </a:rPr>
              <a:t> PU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>
                <a:sym typeface="Wingdings" panose="05000000000000000000" pitchFamily="2" charset="2"/>
              </a:rPr>
              <a:t>SF: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tối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ưu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cá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nhân</a:t>
            </a:r>
            <a:r>
              <a:rPr lang="en-US" b="0" baseline="0" dirty="0" smtClean="0">
                <a:sym typeface="Wingdings" panose="05000000000000000000" pitchFamily="2" charset="2"/>
              </a:rPr>
              <a:t>, </a:t>
            </a:r>
            <a:r>
              <a:rPr lang="en-US" b="0" baseline="0" dirty="0" err="1" smtClean="0">
                <a:sym typeface="Wingdings" panose="05000000000000000000" pitchFamily="2" charset="2"/>
              </a:rPr>
              <a:t>ưu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tiên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tối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ưu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cho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hiệu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năng</a:t>
            </a:r>
            <a:r>
              <a:rPr lang="en-US" b="0" baseline="0" dirty="0" smtClean="0">
                <a:sym typeface="Wingdings" panose="05000000000000000000" pitchFamily="2" charset="2"/>
              </a:rPr>
              <a:t> an </a:t>
            </a:r>
            <a:r>
              <a:rPr lang="en-US" b="0" baseline="0" dirty="0" err="1" smtClean="0">
                <a:sym typeface="Wingdings" panose="05000000000000000000" pitchFamily="2" charset="2"/>
              </a:rPr>
              <a:t>toàn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tại</a:t>
            </a:r>
            <a:r>
              <a:rPr lang="en-US" b="0" baseline="0" dirty="0" smtClean="0">
                <a:sym typeface="Wingdings" panose="05000000000000000000" pitchFamily="2" charset="2"/>
              </a:rPr>
              <a:t> SU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>
                <a:sym typeface="Wingdings" panose="05000000000000000000" pitchFamily="2" charset="2"/>
              </a:rPr>
              <a:t>NC: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chỉ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có</a:t>
            </a:r>
            <a:r>
              <a:rPr lang="en-US" b="0" baseline="0" dirty="0" smtClean="0">
                <a:sym typeface="Wingdings" panose="05000000000000000000" pitchFamily="2" charset="2"/>
              </a:rPr>
              <a:t> PU </a:t>
            </a:r>
            <a:r>
              <a:rPr lang="en-US" b="0" baseline="0" dirty="0" err="1" smtClean="0">
                <a:sym typeface="Wingdings" panose="05000000000000000000" pitchFamily="2" charset="2"/>
              </a:rPr>
              <a:t>truyền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một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mình</a:t>
            </a:r>
            <a:endParaRPr lang="en-US" b="0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0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0" baseline="0" dirty="0" smtClean="0">
                <a:sym typeface="Wingdings" panose="05000000000000000000" pitchFamily="2" charset="2"/>
              </a:rPr>
              <a:t>Hai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đầu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tương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ứng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với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hai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chiến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lược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hợp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tác</a:t>
            </a:r>
            <a:r>
              <a:rPr lang="en-US" b="0" baseline="0" dirty="0" smtClean="0">
                <a:sym typeface="Wingdings" panose="05000000000000000000" pitchFamily="2" charset="2"/>
              </a:rPr>
              <a:t>, </a:t>
            </a:r>
            <a:r>
              <a:rPr lang="en-US" b="0" baseline="0" dirty="0" err="1" smtClean="0">
                <a:sym typeface="Wingdings" panose="05000000000000000000" pitchFamily="2" charset="2"/>
              </a:rPr>
              <a:t>và</a:t>
            </a:r>
            <a:r>
              <a:rPr lang="en-US" b="0" baseline="0" dirty="0" smtClean="0">
                <a:sym typeface="Wingdings" panose="05000000000000000000" pitchFamily="2" charset="2"/>
              </a:rPr>
              <a:t> NC </a:t>
            </a:r>
            <a:r>
              <a:rPr lang="en-US" b="0" baseline="0" dirty="0" err="1" smtClean="0">
                <a:sym typeface="Wingdings" panose="05000000000000000000" pitchFamily="2" charset="2"/>
              </a:rPr>
              <a:t>là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bài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toán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không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hợp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tác</a:t>
            </a:r>
            <a:endParaRPr lang="en-US" b="0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b="0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0" baseline="0" dirty="0" err="1" smtClean="0">
                <a:sym typeface="Wingdings" panose="05000000000000000000" pitchFamily="2" charset="2"/>
              </a:rPr>
              <a:t>Hình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bên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trái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là</a:t>
            </a:r>
            <a:r>
              <a:rPr lang="en-US" b="0" baseline="0" dirty="0" smtClean="0">
                <a:sym typeface="Wingdings" panose="05000000000000000000" pitchFamily="2" charset="2"/>
              </a:rPr>
              <a:t> so </a:t>
            </a:r>
            <a:r>
              <a:rPr lang="en-US" b="0" baseline="0" dirty="0" err="1" smtClean="0">
                <a:sym typeface="Wingdings" panose="05000000000000000000" pitchFamily="2" charset="2"/>
              </a:rPr>
              <a:t>sánh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theo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hiệu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năng</a:t>
            </a:r>
            <a:r>
              <a:rPr lang="en-US" b="0" baseline="0" dirty="0" smtClean="0">
                <a:sym typeface="Wingdings" panose="05000000000000000000" pitchFamily="2" charset="2"/>
              </a:rPr>
              <a:t> an </a:t>
            </a:r>
            <a:r>
              <a:rPr lang="en-US" b="0" baseline="0" dirty="0" err="1" smtClean="0">
                <a:sym typeface="Wingdings" panose="05000000000000000000" pitchFamily="2" charset="2"/>
              </a:rPr>
              <a:t>toàn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tại</a:t>
            </a:r>
            <a:r>
              <a:rPr lang="en-US" b="0" baseline="0" dirty="0" smtClean="0">
                <a:sym typeface="Wingdings" panose="05000000000000000000" pitchFamily="2" charset="2"/>
              </a:rPr>
              <a:t> PU</a:t>
            </a:r>
          </a:p>
          <a:p>
            <a:pPr marL="0" indent="0">
              <a:buFontTx/>
              <a:buNone/>
            </a:pPr>
            <a:r>
              <a:rPr lang="en-US" b="0" baseline="0" dirty="0" err="1" smtClean="0">
                <a:sym typeface="Wingdings" panose="05000000000000000000" pitchFamily="2" charset="2"/>
              </a:rPr>
              <a:t>Hình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bên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phải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là</a:t>
            </a:r>
            <a:r>
              <a:rPr lang="en-US" b="0" baseline="0" dirty="0" smtClean="0">
                <a:sym typeface="Wingdings" panose="05000000000000000000" pitchFamily="2" charset="2"/>
              </a:rPr>
              <a:t> so </a:t>
            </a:r>
            <a:r>
              <a:rPr lang="en-US" b="0" baseline="0" dirty="0" err="1" smtClean="0">
                <a:sym typeface="Wingdings" panose="05000000000000000000" pitchFamily="2" charset="2"/>
              </a:rPr>
              <a:t>sánh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hiệu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năng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truyền</a:t>
            </a:r>
            <a:r>
              <a:rPr lang="en-US" b="0" baseline="0" dirty="0" smtClean="0">
                <a:sym typeface="Wingdings" panose="05000000000000000000" pitchFamily="2" charset="2"/>
              </a:rPr>
              <a:t> tin tin </a:t>
            </a:r>
            <a:r>
              <a:rPr lang="en-US" b="0" baseline="0" dirty="0" err="1" smtClean="0">
                <a:sym typeface="Wingdings" panose="05000000000000000000" pitchFamily="2" charset="2"/>
              </a:rPr>
              <a:t>cậy</a:t>
            </a:r>
            <a:r>
              <a:rPr lang="en-US" b="0" baseline="0" dirty="0" smtClean="0">
                <a:sym typeface="Wingdings" panose="05000000000000000000" pitchFamily="2" charset="2"/>
              </a:rPr>
              <a:t> </a:t>
            </a:r>
            <a:r>
              <a:rPr lang="en-US" b="0" baseline="0" dirty="0" err="1" smtClean="0">
                <a:sym typeface="Wingdings" panose="05000000000000000000" pitchFamily="2" charset="2"/>
              </a:rPr>
              <a:t>tại</a:t>
            </a:r>
            <a:r>
              <a:rPr lang="en-US" b="0" baseline="0" dirty="0" smtClean="0">
                <a:sym typeface="Wingdings" panose="05000000000000000000" pitchFamily="2" charset="2"/>
              </a:rPr>
              <a:t> PU</a:t>
            </a:r>
          </a:p>
          <a:p>
            <a:endParaRPr lang="en-US" b="0" baseline="0" dirty="0" smtClean="0">
              <a:sym typeface="Wingdings" panose="05000000000000000000" pitchFamily="2" charset="2"/>
            </a:endParaRPr>
          </a:p>
          <a:p>
            <a:endParaRPr lang="en-US" b="0" baseline="0" dirty="0" smtClean="0">
              <a:sym typeface="Wingdings" panose="05000000000000000000" pitchFamily="2" charset="2"/>
            </a:endParaRPr>
          </a:p>
          <a:p>
            <a:r>
              <a:rPr lang="en-US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: </a:t>
            </a:r>
            <a:r>
              <a:rPr lang="en-US" b="1" dirty="0" smtClean="0"/>
              <a:t>CP </a:t>
            </a:r>
            <a:r>
              <a:rPr lang="en-US" b="1" dirty="0" err="1" smtClean="0"/>
              <a:t>tốt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hơn</a:t>
            </a:r>
            <a:r>
              <a:rPr lang="en-US" b="1" baseline="0" dirty="0" smtClean="0"/>
              <a:t> NC </a:t>
            </a:r>
            <a:r>
              <a:rPr lang="en-US" b="1" baseline="0" dirty="0" err="1" smtClean="0"/>
              <a:t>tốt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hơn</a:t>
            </a:r>
            <a:r>
              <a:rPr lang="en-US" b="1" baseline="0" dirty="0" smtClean="0"/>
              <a:t> SF</a:t>
            </a:r>
          </a:p>
          <a:p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endParaRPr lang="en-US" baseline="0" dirty="0" smtClean="0"/>
          </a:p>
          <a:p>
            <a:r>
              <a:rPr lang="en-US" baseline="0" dirty="0" smtClean="0">
                <a:sym typeface="Wingdings" panose="05000000000000000000" pitchFamily="2" charset="2"/>
              </a:rPr>
              <a:t>===&gt; </a:t>
            </a:r>
            <a:r>
              <a:rPr lang="en-US" baseline="0" dirty="0" err="1" smtClean="0">
                <a:sym typeface="Wingdings" panose="05000000000000000000" pitchFamily="2" charset="2"/>
              </a:rPr>
              <a:t>Sự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đánh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đổi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giữa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chất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lượng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truyền</a:t>
            </a:r>
            <a:r>
              <a:rPr lang="en-US" b="1" baseline="0" dirty="0" smtClean="0">
                <a:sym typeface="Wingdings" panose="05000000000000000000" pitchFamily="2" charset="2"/>
              </a:rPr>
              <a:t> tin </a:t>
            </a:r>
            <a:r>
              <a:rPr lang="en-US" baseline="0" dirty="0" err="1" smtClean="0">
                <a:sym typeface="Wingdings" panose="05000000000000000000" pitchFamily="2" charset="2"/>
              </a:rPr>
              <a:t>và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hiệu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năng</a:t>
            </a:r>
            <a:r>
              <a:rPr lang="en-US" b="1" baseline="0" dirty="0" smtClean="0">
                <a:sym typeface="Wingdings" panose="05000000000000000000" pitchFamily="2" charset="2"/>
              </a:rPr>
              <a:t> an </a:t>
            </a:r>
            <a:r>
              <a:rPr lang="en-US" b="1" baseline="0" dirty="0" err="1" smtClean="0">
                <a:sym typeface="Wingdings" panose="05000000000000000000" pitchFamily="2" charset="2"/>
              </a:rPr>
              <a:t>toàn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7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baseline="0" dirty="0" smtClean="0"/>
          </a:p>
          <a:p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5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95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NC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SF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NC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Chú</a:t>
            </a:r>
            <a:r>
              <a:rPr lang="en-US" baseline="0" dirty="0" smtClean="0"/>
              <a:t> ý, RL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cả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hai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chiến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hợp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tác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đều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cho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thấy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hiệu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năng</a:t>
            </a:r>
            <a:r>
              <a:rPr lang="en-US" b="1" baseline="0" dirty="0" smtClean="0"/>
              <a:t> an </a:t>
            </a:r>
            <a:r>
              <a:rPr lang="en-US" b="1" baseline="0" dirty="0" err="1" smtClean="0"/>
              <a:t>toàn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tốt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hơn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trường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hợp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hợp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tác</a:t>
            </a:r>
            <a:endParaRPr lang="en-US" b="1" baseline="0" dirty="0" smtClean="0"/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1. </a:t>
            </a:r>
            <a:r>
              <a:rPr lang="en-US" baseline="0" dirty="0" err="1" smtClean="0"/>
              <a:t>Chú</a:t>
            </a:r>
            <a:r>
              <a:rPr lang="en-US" baseline="0" dirty="0" smtClean="0"/>
              <a:t> </a:t>
            </a:r>
            <a:r>
              <a:rPr lang="en-US" baseline="0" dirty="0" smtClean="0"/>
              <a:t>ý,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PP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</a:t>
            </a:r>
            <a:r>
              <a:rPr lang="en-US" baseline="0" dirty="0" smtClean="0">
                <a:sym typeface="Wingdings" panose="05000000000000000000" pitchFamily="2" charset="2"/>
              </a:rPr>
              <a:t>=&gt; PP </a:t>
            </a:r>
            <a:r>
              <a:rPr lang="en-US" baseline="0" dirty="0" err="1" smtClean="0">
                <a:sym typeface="Wingdings" panose="05000000000000000000" pitchFamily="2" charset="2"/>
              </a:rPr>
              <a:t>khi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hợp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giờ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cũng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=&gt; </a:t>
            </a:r>
            <a:r>
              <a:rPr lang="en-US" baseline="0" dirty="0" err="1" smtClean="0">
                <a:sym typeface="Wingdings" panose="05000000000000000000" pitchFamily="2" charset="2"/>
              </a:rPr>
              <a:t>Đáng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lẽ</a:t>
            </a:r>
            <a:r>
              <a:rPr lang="en-US" baseline="0" dirty="0" smtClean="0">
                <a:sym typeface="Wingdings" panose="05000000000000000000" pitchFamily="2" charset="2"/>
              </a:rPr>
              <a:t> RLP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nhưng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thực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tế</a:t>
            </a:r>
            <a:r>
              <a:rPr lang="en-US" baseline="0" dirty="0" smtClean="0">
                <a:sym typeface="Wingdings" panose="05000000000000000000" pitchFamily="2" charset="2"/>
              </a:rPr>
              <a:t> RLP </a:t>
            </a:r>
            <a:r>
              <a:rPr lang="en-US" baseline="0" dirty="0" err="1" smtClean="0">
                <a:sym typeface="Wingdings" panose="05000000000000000000" pitchFamily="2" charset="2"/>
              </a:rPr>
              <a:t>không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quá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cao</a:t>
            </a:r>
            <a:r>
              <a:rPr lang="en-US" baseline="0" dirty="0" smtClean="0">
                <a:sym typeface="Wingdings" panose="05000000000000000000" pitchFamily="2" charset="2"/>
              </a:rPr>
              <a:t> so </a:t>
            </a:r>
            <a:r>
              <a:rPr lang="en-US" baseline="0" dirty="0" err="1" smtClean="0">
                <a:sym typeface="Wingdings" panose="05000000000000000000" pitchFamily="2" charset="2"/>
              </a:rPr>
              <a:t>với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không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hợp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tác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thậm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chí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còn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tốt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hơn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mức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độ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đánh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</a:t>
            </a:r>
            <a:r>
              <a:rPr lang="en-US" b="1" baseline="0" dirty="0" err="1" smtClean="0"/>
              <a:t>giảm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đi</a:t>
            </a:r>
            <a:endParaRPr lang="en-US" b="1" baseline="0" dirty="0" smtClean="0"/>
          </a:p>
          <a:p>
            <a:r>
              <a:rPr lang="en-US" b="0" baseline="0" dirty="0" smtClean="0"/>
              <a:t>- </a:t>
            </a:r>
            <a:r>
              <a:rPr lang="en-US" b="0" baseline="0" dirty="0" err="1" smtClean="0"/>
              <a:t>Trước</a:t>
            </a:r>
            <a:r>
              <a:rPr lang="en-US" b="0" baseline="0" dirty="0" smtClean="0"/>
              <a:t> NC </a:t>
            </a:r>
            <a:r>
              <a:rPr lang="en-US" b="0" baseline="0" dirty="0" err="1" smtClean="0"/>
              <a:t>và</a:t>
            </a:r>
            <a:r>
              <a:rPr lang="en-US" b="0" baseline="0" dirty="0" smtClean="0"/>
              <a:t> SF </a:t>
            </a:r>
            <a:r>
              <a:rPr lang="en-US" b="0" baseline="0" dirty="0" err="1" smtClean="0"/>
              <a:t>chênh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lệch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đáng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kể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với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nhau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5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Khi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NC vs SF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, NC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cam, SF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lục</a:t>
            </a:r>
            <a:r>
              <a:rPr lang="en-US" baseline="0" dirty="0" smtClean="0"/>
              <a:t>.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NC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SF,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NC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78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smtClean="0"/>
              <a:t>BỎ</a:t>
            </a:r>
            <a:r>
              <a:rPr lang="en-US" b="0" baseline="0" smtClean="0"/>
              <a:t> QUA KHÔNG TRÌNH BÀY</a:t>
            </a:r>
            <a:endParaRPr lang="en-US" b="0" dirty="0" smtClean="0"/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pPr marL="171450" indent="-171450">
              <a:buFontTx/>
              <a:buChar char="-"/>
            </a:pPr>
            <a:r>
              <a:rPr lang="en-US" b="0" dirty="0" err="1" smtClean="0"/>
              <a:t>ThetaS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càng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cao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Yêu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cầu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SU </a:t>
            </a:r>
            <a:r>
              <a:rPr lang="en-US" b="0" baseline="0" dirty="0" err="1" smtClean="0"/>
              <a:t>càng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thấp</a:t>
            </a:r>
            <a:r>
              <a:rPr lang="en-US" b="0" baseline="0" dirty="0" smtClean="0"/>
              <a:t> =&gt; </a:t>
            </a:r>
            <a:r>
              <a:rPr lang="en-US" b="0" baseline="0" dirty="0" err="1" smtClean="0"/>
              <a:t>Dễ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độ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PU </a:t>
            </a:r>
            <a:r>
              <a:rPr lang="en-US" b="0" baseline="0" dirty="0" err="1" smtClean="0"/>
              <a:t>càng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thiện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err="1" smtClean="0"/>
              <a:t>Tuy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nhiên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mức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độ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cải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thiện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này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lớn</a:t>
            </a:r>
            <a:endParaRPr lang="en-US" b="1" baseline="0" dirty="0"/>
          </a:p>
          <a:p>
            <a:pPr marL="171450" indent="-171450">
              <a:buFontTx/>
              <a:buChar char="-"/>
            </a:pPr>
            <a:r>
              <a:rPr lang="en-US" b="0" baseline="0" dirty="0" err="1" smtClean="0"/>
              <a:t>Trong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khi</a:t>
            </a:r>
            <a:r>
              <a:rPr lang="en-US" b="0" baseline="0" dirty="0" smtClean="0"/>
              <a:t> SU </a:t>
            </a:r>
            <a:r>
              <a:rPr lang="en-US" b="0" baseline="0" dirty="0" err="1" smtClean="0"/>
              <a:t>giảm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yêu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cầu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năng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</a:t>
            </a:r>
            <a:r>
              <a:rPr lang="en-US" b="0" baseline="0" dirty="0" smtClean="0"/>
              <a:t> 0.3 </a:t>
            </a:r>
            <a:r>
              <a:rPr lang="en-US" b="0" baseline="0" dirty="0" err="1" smtClean="0"/>
              <a:t>thì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năng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PU </a:t>
            </a:r>
            <a:r>
              <a:rPr lang="en-US" b="0" baseline="0" dirty="0" err="1" smtClean="0"/>
              <a:t>cũng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tăng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đáng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kể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err="1" smtClean="0"/>
              <a:t>Chú</a:t>
            </a:r>
            <a:r>
              <a:rPr lang="en-US" b="0" baseline="0" dirty="0" smtClean="0"/>
              <a:t> ý </a:t>
            </a:r>
            <a:r>
              <a:rPr lang="en-US" b="0" baseline="0" dirty="0" err="1" smtClean="0"/>
              <a:t>bài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toán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cạnh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tranh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đang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kết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quả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trong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trường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hợp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thử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nghiệm</a:t>
            </a:r>
            <a:r>
              <a:rPr lang="en-US" b="0" baseline="0" dirty="0" smtClean="0"/>
              <a:t> so </a:t>
            </a:r>
            <a:r>
              <a:rPr lang="en-US" b="0" baseline="0" dirty="0" err="1" smtClean="0"/>
              <a:t>với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hai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chiến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còn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lại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err="1" smtClean="0"/>
              <a:t>Điều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kênh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truyền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tầm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ảnh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hưởng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lớn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giống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như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kiểu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quy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định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sẵn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độ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bên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thể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đạt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ngay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mở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rộng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gian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lựa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chọn</a:t>
            </a:r>
            <a:r>
              <a:rPr lang="en-US" b="0" baseline="0" dirty="0" smtClean="0"/>
              <a:t> (pp, </a:t>
            </a:r>
            <a:r>
              <a:rPr lang="en-US" b="0" baseline="0" dirty="0" err="1" smtClean="0"/>
              <a:t>ps</a:t>
            </a:r>
            <a:r>
              <a:rPr lang="en-US" b="0" baseline="0" dirty="0" smtClean="0"/>
              <a:t>) </a:t>
            </a:r>
            <a:r>
              <a:rPr lang="en-US" b="0" baseline="0" dirty="0" err="1" smtClean="0"/>
              <a:t>thì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năng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cũng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đáng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kể</a:t>
            </a:r>
            <a:r>
              <a:rPr lang="en-US" b="0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60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 err="1" smtClean="0"/>
              <a:t>Tiếp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theo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đánh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giá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ích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mở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rộng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hệ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thống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với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nhiều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SU </a:t>
            </a:r>
            <a:r>
              <a:rPr lang="en-US" b="0" baseline="0" dirty="0" err="1" smtClean="0"/>
              <a:t>trong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năng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PU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err="1" smtClean="0"/>
              <a:t>Kết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quả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lượng</a:t>
            </a:r>
            <a:r>
              <a:rPr lang="en-US" b="0" baseline="0" dirty="0" smtClean="0"/>
              <a:t> SU </a:t>
            </a:r>
            <a:r>
              <a:rPr lang="en-US" b="0" baseline="0" dirty="0" err="1" smtClean="0"/>
              <a:t>tăng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lên</a:t>
            </a:r>
            <a:r>
              <a:rPr lang="en-US" b="0" baseline="0" dirty="0" smtClean="0"/>
              <a:t>  </a:t>
            </a:r>
            <a:r>
              <a:rPr lang="en-US" b="0" baseline="0" dirty="0" err="1" smtClean="0"/>
              <a:t>thì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quả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PU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rõ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rệt</a:t>
            </a:r>
            <a:endParaRPr lang="en-US" b="0" baseline="0" dirty="0" smtClean="0"/>
          </a:p>
          <a:p>
            <a:pPr marL="628650" lvl="1" indent="-171450">
              <a:buFontTx/>
              <a:buChar char="-"/>
            </a:pPr>
            <a:r>
              <a:rPr lang="en-US" b="0" baseline="0" dirty="0" err="1" smtClean="0"/>
              <a:t>Chỉ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với</a:t>
            </a:r>
            <a:r>
              <a:rPr lang="en-US" b="0" baseline="0" dirty="0" smtClean="0"/>
              <a:t> 2 SU </a:t>
            </a:r>
            <a:r>
              <a:rPr lang="en-US" b="0" baseline="0" dirty="0" err="1" smtClean="0"/>
              <a:t>thì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đến</a:t>
            </a:r>
            <a:r>
              <a:rPr lang="en-US" b="0" baseline="0" dirty="0" smtClean="0"/>
              <a:t> 50% </a:t>
            </a:r>
            <a:r>
              <a:rPr lang="en-US" b="0" baseline="0" dirty="0" err="1" smtClean="0"/>
              <a:t>cơ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hội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độ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lộ</a:t>
            </a:r>
            <a:r>
              <a:rPr lang="en-US" b="0" baseline="0" dirty="0" smtClean="0"/>
              <a:t> tin </a:t>
            </a:r>
            <a:r>
              <a:rPr lang="en-US" b="0" baseline="0" dirty="0" err="1" smtClean="0"/>
              <a:t>trung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bình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PU </a:t>
            </a:r>
            <a:r>
              <a:rPr lang="en-US" b="0" baseline="0" dirty="0" err="1" smtClean="0"/>
              <a:t>rất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gần</a:t>
            </a:r>
            <a:r>
              <a:rPr lang="en-US" b="0" baseline="0" dirty="0" smtClean="0"/>
              <a:t> 0 (</a:t>
            </a:r>
            <a:r>
              <a:rPr lang="en-US" b="0" baseline="0" dirty="0" err="1" smtClean="0"/>
              <a:t>sai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10^-3)</a:t>
            </a:r>
          </a:p>
          <a:p>
            <a:pPr marL="628650" lvl="1" indent="-171450">
              <a:buFontTx/>
              <a:buChar char="-"/>
            </a:pPr>
            <a:r>
              <a:rPr lang="en-US" b="0" baseline="0" dirty="0" smtClean="0"/>
              <a:t>Con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này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tăng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lên</a:t>
            </a:r>
            <a:r>
              <a:rPr lang="en-US" b="0" baseline="0" dirty="0" smtClean="0"/>
              <a:t> 75% </a:t>
            </a:r>
            <a:r>
              <a:rPr lang="en-US" b="0" baseline="0" dirty="0" err="1" smtClean="0"/>
              <a:t>khi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lượng</a:t>
            </a:r>
            <a:r>
              <a:rPr lang="en-US" b="0" baseline="0" dirty="0" smtClean="0"/>
              <a:t> SU </a:t>
            </a:r>
            <a:r>
              <a:rPr lang="en-US" b="0" baseline="0" dirty="0" err="1" smtClean="0"/>
              <a:t>là</a:t>
            </a:r>
            <a:r>
              <a:rPr lang="en-US" b="0" baseline="0" dirty="0" smtClean="0"/>
              <a:t> 4</a:t>
            </a:r>
          </a:p>
          <a:p>
            <a:pPr marL="628650" lvl="1" indent="-171450">
              <a:buFontTx/>
              <a:buChar char="-"/>
            </a:pPr>
            <a:r>
              <a:rPr lang="en-US" b="0" baseline="0" dirty="0" err="1" smtClean="0"/>
              <a:t>Và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gần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như</a:t>
            </a:r>
            <a:r>
              <a:rPr lang="en-US" b="0" baseline="0" dirty="0" smtClean="0"/>
              <a:t> 100% </a:t>
            </a:r>
            <a:r>
              <a:rPr lang="en-US" b="0" baseline="0" dirty="0" err="1" smtClean="0"/>
              <a:t>khi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là</a:t>
            </a:r>
            <a:r>
              <a:rPr lang="en-US" b="0" baseline="0" dirty="0" smtClean="0"/>
              <a:t> 8</a:t>
            </a:r>
          </a:p>
          <a:p>
            <a:pPr marL="628650" lvl="1" indent="-171450">
              <a:buFontTx/>
              <a:buChar char="-"/>
            </a:pPr>
            <a:endParaRPr lang="en-US" b="0" baseline="0" dirty="0" smtClean="0"/>
          </a:p>
          <a:p>
            <a:pPr marL="171450" lvl="0" indent="-171450">
              <a:buFontTx/>
              <a:buChar char="-"/>
            </a:pPr>
            <a:r>
              <a:rPr lang="en-US" b="0" baseline="0" dirty="0" smtClean="0"/>
              <a:t>Ở </a:t>
            </a:r>
            <a:r>
              <a:rPr lang="en-US" b="0" baseline="0" dirty="0" err="1" smtClean="0"/>
              <a:t>phía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khác</a:t>
            </a:r>
            <a:r>
              <a:rPr lang="en-US" b="0" baseline="0" dirty="0" smtClean="0"/>
              <a:t>, SU </a:t>
            </a:r>
            <a:r>
              <a:rPr lang="en-US" b="0" baseline="0" dirty="0" err="1" smtClean="0"/>
              <a:t>lại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suy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giảm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nhiều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thậm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chí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còn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giảm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trường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hợp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lộ</a:t>
            </a:r>
            <a:r>
              <a:rPr lang="en-US" b="0" baseline="0" dirty="0" smtClean="0"/>
              <a:t> tin ở </a:t>
            </a:r>
            <a:r>
              <a:rPr lang="en-US" b="0" baseline="0" dirty="0" err="1" smtClean="0"/>
              <a:t>mức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cao</a:t>
            </a: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09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 err="1" smtClean="0"/>
              <a:t>Cuối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cùng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</a:t>
            </a:r>
            <a:r>
              <a:rPr lang="en-US" b="0" baseline="0" dirty="0" smtClean="0"/>
              <a:t> so </a:t>
            </a:r>
            <a:r>
              <a:rPr lang="en-US" b="0" baseline="0" dirty="0" err="1" smtClean="0"/>
              <a:t>sánh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về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xác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suất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truyền</a:t>
            </a:r>
            <a:r>
              <a:rPr lang="en-US" b="0" baseline="0" dirty="0" smtClean="0"/>
              <a:t> tin</a:t>
            </a:r>
          </a:p>
          <a:p>
            <a:pPr marL="171450" indent="-171450">
              <a:buFontTx/>
              <a:buChar char="-"/>
            </a:pPr>
            <a:r>
              <a:rPr lang="en-US" b="0" baseline="0" dirty="0" err="1" smtClean="0"/>
              <a:t>Khác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với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chiến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tối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ưu</a:t>
            </a:r>
            <a:r>
              <a:rPr lang="en-US" b="0" baseline="0" dirty="0" smtClean="0"/>
              <a:t>, ở </a:t>
            </a:r>
            <a:r>
              <a:rPr lang="en-US" b="0" baseline="0" dirty="0" err="1" smtClean="0"/>
              <a:t>đây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tăng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lượng</a:t>
            </a:r>
            <a:r>
              <a:rPr lang="en-US" b="0" baseline="0" dirty="0" smtClean="0"/>
              <a:t> SU 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chỉ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giúp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hiệu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năng</a:t>
            </a:r>
            <a:r>
              <a:rPr lang="en-US" b="0" baseline="0" dirty="0" smtClean="0"/>
              <a:t> an </a:t>
            </a:r>
            <a:r>
              <a:rPr lang="en-US" b="0" baseline="0" dirty="0" err="1" smtClean="0"/>
              <a:t>toàn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mà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còn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giúp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cả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về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xác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suất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truyền</a:t>
            </a:r>
            <a:r>
              <a:rPr lang="en-US" b="0" baseline="0" dirty="0" smtClean="0"/>
              <a:t> tin </a:t>
            </a:r>
            <a:r>
              <a:rPr lang="en-US" b="0" baseline="0" dirty="0" err="1" smtClean="0"/>
              <a:t>tại</a:t>
            </a:r>
            <a:r>
              <a:rPr lang="en-US" b="0" baseline="0" dirty="0" smtClean="0"/>
              <a:t> PU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Ở </a:t>
            </a:r>
            <a:r>
              <a:rPr lang="en-US" b="0" baseline="0" dirty="0" err="1" smtClean="0"/>
              <a:t>phía</a:t>
            </a:r>
            <a:r>
              <a:rPr lang="en-US" b="0" baseline="0" dirty="0" smtClean="0"/>
              <a:t> SU </a:t>
            </a:r>
            <a:r>
              <a:rPr lang="en-US" b="0" baseline="0" dirty="0" err="1" smtClean="0"/>
              <a:t>được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chọn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xác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suất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truyền</a:t>
            </a:r>
            <a:r>
              <a:rPr lang="en-US" b="0" baseline="0" dirty="0" smtClean="0"/>
              <a:t> tin </a:t>
            </a:r>
            <a:r>
              <a:rPr lang="en-US" b="0" baseline="0" dirty="0" err="1" smtClean="0"/>
              <a:t>cũng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không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sự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thay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đổi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đáng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kể</a:t>
            </a:r>
            <a:r>
              <a:rPr lang="en-US" b="0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="0" baseline="0" dirty="0" err="1" smtClean="0"/>
              <a:t>Điều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đó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thấy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việc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mở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rộng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số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lượng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người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dùng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giúp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khắc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phục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những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ảnh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hưởng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lớn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của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điều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kiện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truyền</a:t>
            </a:r>
            <a:r>
              <a:rPr lang="en-US" b="0" baseline="0" dirty="0" smtClean="0"/>
              <a:t> 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1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0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vượt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: Beamforming, AN, RIS, Relay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PU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PLS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45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1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baseline="0" dirty="0" smtClean="0"/>
          </a:p>
          <a:p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5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CRN</a:t>
            </a:r>
          </a:p>
          <a:p>
            <a:endParaRPr lang="en-US" baseline="0" dirty="0" smtClean="0"/>
          </a:p>
          <a:p>
            <a:r>
              <a:rPr lang="vi-VN" baseline="0" dirty="0" smtClean="0"/>
              <a:t>Khi nói về mạng vô tuyến nhận thức, trước hết phải nói đến lợi ích của nó, đó 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 Khan </a:t>
            </a:r>
            <a:r>
              <a:rPr lang="en-US" baseline="0" dirty="0" err="1" smtClean="0"/>
              <a:t>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(primary user – </a:t>
            </a:r>
            <a:r>
              <a:rPr lang="en-US" baseline="0" dirty="0" err="1" smtClean="0"/>
              <a:t>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PU)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(secondary user – </a:t>
            </a:r>
            <a:r>
              <a:rPr lang="en-US" baseline="0" dirty="0" err="1" smtClean="0"/>
              <a:t>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SU)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sẻ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. </a:t>
            </a:r>
            <a:r>
              <a:rPr lang="en-US" b="1" baseline="0" dirty="0" err="1" smtClean="0"/>
              <a:t>Trong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đó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bên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cấp</a:t>
            </a:r>
            <a:r>
              <a:rPr lang="en-US" b="1" baseline="0" dirty="0" smtClean="0"/>
              <a:t> – PU </a:t>
            </a:r>
            <a:r>
              <a:rPr lang="en-US" b="1" baseline="0" dirty="0" err="1" smtClean="0"/>
              <a:t>có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quyền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ưu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tiên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hơn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khi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dụng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tài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nguyên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tần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số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smtClean="0"/>
              <a:t>tin</a:t>
            </a:r>
          </a:p>
          <a:p>
            <a:pPr marL="0" indent="0">
              <a:buFontTx/>
              <a:buNone/>
            </a:pPr>
            <a:r>
              <a:rPr lang="en-US" b="1" baseline="0" dirty="0" err="1" smtClean="0"/>
              <a:t>Khi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đó</a:t>
            </a:r>
            <a:r>
              <a:rPr lang="en-US" b="1" baseline="0" dirty="0" smtClean="0"/>
              <a:t>, SU </a:t>
            </a:r>
            <a:r>
              <a:rPr lang="en-US" b="1" baseline="0" dirty="0" err="1" smtClean="0"/>
              <a:t>cần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đảm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bảo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gây</a:t>
            </a:r>
            <a:r>
              <a:rPr lang="en-US" b="1" baseline="0" dirty="0" smtClean="0"/>
              <a:t> can </a:t>
            </a:r>
            <a:r>
              <a:rPr lang="en-US" b="1" baseline="0" dirty="0" err="1" smtClean="0"/>
              <a:t>nhiễu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lớn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tới</a:t>
            </a:r>
            <a:r>
              <a:rPr lang="en-US" b="1" baseline="0" dirty="0" smtClean="0"/>
              <a:t> PU.</a:t>
            </a:r>
            <a:endParaRPr lang="en-US" b="1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SU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---------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Khan </a:t>
            </a:r>
            <a:r>
              <a:rPr lang="en-US" dirty="0" err="1" smtClean="0"/>
              <a:t>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7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PLS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PLS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Alice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Bob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Eve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Alice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điệp</a:t>
            </a:r>
            <a:r>
              <a:rPr lang="en-US" baseline="0" dirty="0" smtClean="0"/>
              <a:t> M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Bob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Eve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Zn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, PLS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Bob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Eve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CRN,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beamforming hay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nhìn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đòi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nhằm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cường</a:t>
            </a:r>
            <a:r>
              <a:rPr lang="en-US" baseline="0" dirty="0" smtClean="0"/>
              <a:t>...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...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PU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SU.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endParaRPr lang="en-US" baseline="0" dirty="0" smtClean="0"/>
          </a:p>
          <a:p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. Hai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đòi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đòi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8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EAVP. </a:t>
            </a:r>
          </a:p>
          <a:p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smtClean="0"/>
              <a:t>EAVS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can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tin </a:t>
            </a:r>
            <a:r>
              <a:rPr lang="en-US" baseline="0" dirty="0" err="1" smtClean="0"/>
              <a:t>cậy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can </a:t>
            </a:r>
            <a:r>
              <a:rPr lang="en-US" baseline="0" dirty="0" err="1" smtClean="0"/>
              <a:t>nhiễu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83" r:id="rId4"/>
    <p:sldLayoutId id="2147483676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89" y="911390"/>
            <a:ext cx="6833375" cy="4988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997910" y="5964089"/>
            <a:ext cx="386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3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41897"/>
                <a:ext cx="8705312" cy="52286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lvl="1">
                  <a:spcAft>
                    <a:spcPts val="400"/>
                  </a:spcAft>
                </a:pPr>
                <a:r>
                  <a:rPr lang="en-US" i="1" dirty="0" err="1" smtClean="0"/>
                  <a:t>Các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giả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thiết</a:t>
                </a: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thu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nhận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chỉ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bị</a:t>
                </a:r>
                <a:r>
                  <a:rPr lang="en-US" dirty="0" smtClean="0"/>
                  <a:t> </a:t>
                </a:r>
                <a:r>
                  <a:rPr lang="en-US" b="1" dirty="0" err="1" smtClean="0"/>
                  <a:t>một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ăng</a:t>
                </a:r>
                <a:r>
                  <a:rPr lang="en-US" b="1" dirty="0" smtClean="0"/>
                  <a:t>-ten</a:t>
                </a:r>
                <a:r>
                  <a:rPr lang="en-US" dirty="0" smtClean="0"/>
                  <a:t>.</a:t>
                </a:r>
              </a:p>
              <a:p>
                <a:pPr lvl="2">
                  <a:spcAft>
                    <a:spcPts val="400"/>
                  </a:spcAft>
                </a:pPr>
                <a:endParaRPr lang="en-US" b="0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b="0" dirty="0" err="1" smtClean="0"/>
                  <a:t>Bên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phát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PTx</a:t>
                </a:r>
                <a:r>
                  <a:rPr lang="en-US" b="0" dirty="0" smtClean="0"/>
                  <a:t>, </a:t>
                </a:r>
                <a:r>
                  <a:rPr lang="en-US" dirty="0" err="1" smtClean="0"/>
                  <a:t>STx</a:t>
                </a:r>
                <a:r>
                  <a:rPr lang="en-US" dirty="0" smtClean="0"/>
                  <a:t> </a:t>
                </a:r>
                <a:r>
                  <a:rPr lang="en-US" b="0" dirty="0" err="1" smtClean="0"/>
                  <a:t>chỉ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có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thông</a:t>
                </a:r>
                <a:r>
                  <a:rPr lang="en-US" b="0" dirty="0" smtClean="0"/>
                  <a:t> tin </a:t>
                </a:r>
                <a:r>
                  <a:rPr lang="en-US" b="0" dirty="0" err="1" smtClean="0"/>
                  <a:t>về</a:t>
                </a:r>
                <a:r>
                  <a:rPr lang="en-US" b="0" dirty="0" smtClean="0"/>
                  <a:t> </a:t>
                </a:r>
                <a:r>
                  <a:rPr lang="en-US" b="1" dirty="0" err="1" smtClean="0"/>
                  <a:t>vị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trí</a:t>
                </a:r>
                <a:r>
                  <a:rPr lang="en-US" b="1" dirty="0" smtClean="0"/>
                  <a:t> </a:t>
                </a:r>
                <a:r>
                  <a:rPr lang="en-US" b="0" dirty="0" err="1" smtClean="0"/>
                  <a:t>của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tất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cả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các</a:t>
                </a:r>
                <a:r>
                  <a:rPr lang="en-US" b="0" dirty="0" smtClean="0"/>
                  <a:t> nodes </a:t>
                </a:r>
                <a:r>
                  <a:rPr lang="en-US" b="0" dirty="0" err="1" smtClean="0"/>
                  <a:t>khác</a:t>
                </a:r>
                <a:endParaRPr lang="en-US" b="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dirty="0" err="1" smtClean="0"/>
                  <a:t>Thông</a:t>
                </a:r>
                <a:r>
                  <a:rPr lang="en-US" dirty="0" smtClean="0"/>
                  <a:t> tin </a:t>
                </a:r>
                <a:r>
                  <a:rPr lang="en-US" dirty="0" err="1" smtClean="0"/>
                  <a:t>thống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kê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về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kênh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Độ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lợi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kênh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bình</a:t>
                </a:r>
                <a:endParaRPr lang="en-US" b="0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nhận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pháp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ước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lượng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chính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kênh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tới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mình</a:t>
                </a:r>
                <a:endParaRPr lang="en-US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dirty="0" err="1"/>
                  <a:t>P</a:t>
                </a:r>
                <a:r>
                  <a:rPr lang="en-US" dirty="0" err="1" smtClean="0"/>
                  <a:t>hản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hồi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một</a:t>
                </a:r>
                <a:r>
                  <a:rPr lang="en-US" dirty="0" smtClean="0"/>
                  <a:t> bit </a:t>
                </a:r>
                <a:r>
                  <a:rPr lang="en-US" dirty="0" err="1" smtClean="0"/>
                  <a:t>về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phát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phù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 tin </a:t>
                </a:r>
                <a:r>
                  <a:rPr lang="en-US" dirty="0" err="1" smtClean="0"/>
                  <a:t>không</a:t>
                </a: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dirty="0" err="1" smtClean="0"/>
                  <a:t>Tốc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mã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hóa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tốc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 tin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của</a:t>
                </a:r>
                <a:r>
                  <a:rPr lang="en-US" dirty="0" smtClean="0"/>
                  <a:t> PU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SU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dirty="0" err="1" smtClean="0"/>
                  <a:t>Tất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cả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kênh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b="1" dirty="0" err="1" smtClean="0"/>
                  <a:t>suy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hao</a:t>
                </a:r>
                <a:r>
                  <a:rPr lang="en-US" b="1" dirty="0" smtClean="0"/>
                  <a:t> Rayleigh </a:t>
                </a:r>
                <a:r>
                  <a:rPr lang="en-US" b="1" dirty="0" err="1" smtClean="0"/>
                  <a:t>bán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tĩnh</a:t>
                </a:r>
                <a:r>
                  <a:rPr lang="en-US" dirty="0" smtClean="0"/>
                  <a:t>.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dirty="0" err="1" smtClean="0"/>
                  <a:t>Độ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lợi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kênh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phân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mũ</a:t>
                </a: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endParaRPr lang="en-US" dirty="0" smtClean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1897"/>
                <a:ext cx="8705312" cy="5228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9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215" y="2678140"/>
            <a:ext cx="2718571" cy="21299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80803" y="995300"/>
                <a:ext cx="8705312" cy="458254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spcAft>
                    <a:spcPts val="400"/>
                  </a:spcAft>
                </a:pPr>
                <a:r>
                  <a:rPr lang="en-US" i="1" dirty="0" smtClean="0"/>
                  <a:t>Cấp </a:t>
                </a:r>
                <a:r>
                  <a:rPr lang="en-US" i="1" dirty="0" err="1" smtClean="0"/>
                  <a:t>phát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công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suất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phát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cho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các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bên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của</a:t>
                </a:r>
                <a:r>
                  <a:rPr lang="en-US" i="1" dirty="0" smtClean="0"/>
                  <a:t> CRN </a:t>
                </a:r>
                <a:r>
                  <a:rPr lang="en-US" i="1" dirty="0" err="1" smtClean="0"/>
                  <a:t>đảm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bảo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truyền</a:t>
                </a:r>
                <a:r>
                  <a:rPr lang="en-US" i="1" dirty="0" smtClean="0"/>
                  <a:t> tin tin </a:t>
                </a:r>
                <a:r>
                  <a:rPr lang="en-US" i="1" dirty="0" err="1" smtClean="0"/>
                  <a:t>cậy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và</a:t>
                </a:r>
                <a:r>
                  <a:rPr lang="en-US" i="1" dirty="0" smtClean="0"/>
                  <a:t> an </a:t>
                </a:r>
                <a:r>
                  <a:rPr lang="en-US" i="1" dirty="0" err="1" smtClean="0"/>
                  <a:t>toàn</a:t>
                </a:r>
                <a:endParaRPr lang="en-US" i="1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b="1" i="1" dirty="0" err="1" smtClean="0"/>
                  <a:t>Xác</a:t>
                </a:r>
                <a:r>
                  <a:rPr lang="en-US" b="1" i="1" dirty="0" smtClean="0"/>
                  <a:t> </a:t>
                </a:r>
                <a:r>
                  <a:rPr lang="en-US" b="1" i="1" dirty="0" err="1" smtClean="0"/>
                  <a:t>suất</a:t>
                </a:r>
                <a:r>
                  <a:rPr lang="en-US" b="1" i="1" dirty="0" smtClean="0"/>
                  <a:t> </a:t>
                </a:r>
                <a:r>
                  <a:rPr lang="en-US" b="1" i="1" dirty="0" err="1" smtClean="0"/>
                  <a:t>truyền</a:t>
                </a:r>
                <a:r>
                  <a:rPr lang="en-US" b="1" i="1" dirty="0" smtClean="0"/>
                  <a:t> tin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dirty="0" err="1" smtClean="0"/>
                  <a:t>Xác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nhận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pháp</a:t>
                </a:r>
                <a:r>
                  <a:rPr lang="en-US" dirty="0" smtClean="0"/>
                  <a:t> (Bob) </a:t>
                </a:r>
                <a:r>
                  <a:rPr lang="en-US" dirty="0" err="1" smtClean="0"/>
                  <a:t>giải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mã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thông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điệp</a:t>
                </a:r>
                <a:endParaRPr lang="en-US" dirty="0"/>
              </a:p>
              <a:p>
                <a:pPr marL="1371600" lvl="3" indent="0">
                  <a:lnSpc>
                    <a:spcPct val="150000"/>
                  </a:lnSpc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371600" lvl="3" indent="0">
                  <a:spcAft>
                    <a:spcPts val="4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tốc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từ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mã</a:t>
                </a: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b="1" i="1" dirty="0" err="1" smtClean="0"/>
                  <a:t>Tốc</a:t>
                </a:r>
                <a:r>
                  <a:rPr lang="en-US" b="1" i="1" dirty="0" smtClean="0"/>
                  <a:t> </a:t>
                </a:r>
                <a:r>
                  <a:rPr lang="en-US" b="1" i="1" dirty="0" err="1" smtClean="0"/>
                  <a:t>độ</a:t>
                </a:r>
                <a:r>
                  <a:rPr lang="en-US" b="1" i="1" dirty="0" smtClean="0"/>
                  <a:t> </a:t>
                </a:r>
                <a:r>
                  <a:rPr lang="en-US" b="1" i="1" dirty="0" err="1" smtClean="0"/>
                  <a:t>lộ</a:t>
                </a:r>
                <a:r>
                  <a:rPr lang="en-US" b="1" i="1" dirty="0" smtClean="0"/>
                  <a:t> tin </a:t>
                </a:r>
                <a:r>
                  <a:rPr lang="en-US" b="1" i="1" dirty="0" err="1" smtClean="0"/>
                  <a:t>trung</a:t>
                </a:r>
                <a:r>
                  <a:rPr lang="en-US" b="1" i="1" dirty="0" smtClean="0"/>
                  <a:t> </a:t>
                </a:r>
                <a:r>
                  <a:rPr lang="en-US" b="1" i="1" dirty="0" err="1" smtClean="0"/>
                  <a:t>bình</a:t>
                </a:r>
                <a:endParaRPr lang="en-US" b="1" i="1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dirty="0" err="1" smtClean="0"/>
                  <a:t>Lượng</a:t>
                </a:r>
                <a:r>
                  <a:rPr lang="en-US" dirty="0" smtClean="0"/>
                  <a:t> tin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bình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tới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kẻ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nghe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lén</a:t>
                </a:r>
                <a:r>
                  <a:rPr lang="en-US" dirty="0" smtClean="0"/>
                  <a:t> (Eve)</a:t>
                </a:r>
              </a:p>
              <a:p>
                <a:pPr marL="1371600" lvl="3" indent="0">
                  <a:lnSpc>
                    <a:spcPct val="150000"/>
                  </a:lnSpc>
                  <a:spcAft>
                    <a:spcPts val="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803" y="995300"/>
                <a:ext cx="8705312" cy="4582540"/>
              </a:xfrm>
              <a:prstGeom prst="rect">
                <a:avLst/>
              </a:prstGeom>
              <a:blipFill>
                <a:blip r:embed="rId4"/>
                <a:stretch>
                  <a:fillRect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55443" y="2678140"/>
            <a:ext cx="2669203" cy="21299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" y="2154537"/>
            <a:ext cx="4571321" cy="3727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83" y="2154537"/>
            <a:ext cx="4572000" cy="3727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5077" y="1132745"/>
            <a:ext cx="485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4138" y="1565783"/>
            <a:ext cx="345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9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94466" y="641897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spcAft>
                <a:spcPts val="400"/>
              </a:spcAft>
            </a:pPr>
            <a:endParaRPr lang="en-US" i="1" dirty="0" smtClean="0"/>
          </a:p>
          <a:p>
            <a:pPr lvl="1">
              <a:spcAft>
                <a:spcPts val="400"/>
              </a:spcAft>
            </a:pPr>
            <a:endParaRPr lang="en-US" i="1" dirty="0"/>
          </a:p>
          <a:p>
            <a:pPr lvl="1">
              <a:spcAft>
                <a:spcPts val="400"/>
              </a:spcAft>
            </a:pPr>
            <a:endParaRPr lang="en-US" i="1" dirty="0" smtClean="0"/>
          </a:p>
          <a:p>
            <a:pPr lvl="1">
              <a:spcAft>
                <a:spcPts val="400"/>
              </a:spcAft>
            </a:pPr>
            <a:endParaRPr lang="en-US" i="1" dirty="0"/>
          </a:p>
          <a:p>
            <a:pPr lvl="1">
              <a:spcAft>
                <a:spcPts val="400"/>
              </a:spcAft>
            </a:pPr>
            <a:endParaRPr lang="en-US" i="1" dirty="0" smtClean="0"/>
          </a:p>
          <a:p>
            <a:pPr lvl="1">
              <a:spcAft>
                <a:spcPts val="400"/>
              </a:spcAft>
            </a:pPr>
            <a:endParaRPr lang="en-US" i="1" dirty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80" y="1610135"/>
            <a:ext cx="5952882" cy="4535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265" y="894623"/>
            <a:ext cx="6105713" cy="5495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20440" y="894623"/>
            <a:ext cx="445770" cy="4627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49140" y="909270"/>
            <a:ext cx="445770" cy="4627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77686"/>
            <a:ext cx="8674100" cy="5066954"/>
          </a:xfrm>
        </p:spPr>
        <p:txBody>
          <a:bodyPr/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52044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0" y="984365"/>
            <a:ext cx="8705312" cy="5244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400"/>
              </a:spcAft>
            </a:pPr>
            <a:r>
              <a:rPr lang="en-US" dirty="0" smtClean="0"/>
              <a:t>PU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/>
          </a:p>
          <a:p>
            <a:pPr lvl="2">
              <a:spcAft>
                <a:spcPts val="400"/>
              </a:spcAft>
            </a:pPr>
            <a:r>
              <a:rPr lang="en-US" dirty="0"/>
              <a:t>PU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SU hay </a:t>
            </a:r>
            <a:r>
              <a:rPr lang="en-US" dirty="0" err="1"/>
              <a:t>không</a:t>
            </a:r>
            <a:endParaRPr lang="en-US" dirty="0"/>
          </a:p>
          <a:p>
            <a:pPr lvl="2">
              <a:spcAft>
                <a:spcPts val="400"/>
              </a:spcAft>
            </a:pPr>
            <a:r>
              <a:rPr lang="en-US" dirty="0" err="1"/>
              <a:t>H</a:t>
            </a:r>
            <a:r>
              <a:rPr lang="en-US" dirty="0" err="1" smtClean="0"/>
              <a:t>ợp</a:t>
            </a:r>
            <a:r>
              <a:rPr lang="en-US" dirty="0" smtClean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b="1" i="1" dirty="0" err="1" smtClean="0"/>
              <a:t>hiệu</a:t>
            </a:r>
            <a:r>
              <a:rPr lang="en-US" b="1" i="1" dirty="0" smtClean="0"/>
              <a:t> </a:t>
            </a:r>
            <a:r>
              <a:rPr lang="en-US" b="1" i="1" dirty="0" err="1"/>
              <a:t>năng</a:t>
            </a:r>
            <a:r>
              <a:rPr lang="en-US" b="1" i="1" dirty="0"/>
              <a:t> an </a:t>
            </a:r>
            <a:r>
              <a:rPr lang="en-US" b="1" i="1" dirty="0" err="1" smtClean="0"/>
              <a:t>toàn</a:t>
            </a:r>
            <a:r>
              <a:rPr lang="en-US" b="1" i="1" dirty="0" smtClean="0"/>
              <a:t> PU </a:t>
            </a:r>
            <a:r>
              <a:rPr lang="en-US" i="1" dirty="0" smtClean="0"/>
              <a:t>(so </a:t>
            </a:r>
            <a:r>
              <a:rPr lang="en-US" i="1" dirty="0" err="1" smtClean="0"/>
              <a:t>với</a:t>
            </a:r>
            <a:r>
              <a:rPr lang="en-US" i="1" dirty="0" smtClean="0"/>
              <a:t> </a:t>
            </a:r>
            <a:r>
              <a:rPr lang="en-US" i="1" dirty="0" err="1" smtClean="0"/>
              <a:t>chỉ</a:t>
            </a:r>
            <a:r>
              <a:rPr lang="en-US" i="1" dirty="0" smtClean="0"/>
              <a:t> PU </a:t>
            </a:r>
            <a:r>
              <a:rPr lang="en-US" i="1" dirty="0" err="1" smtClean="0"/>
              <a:t>truyền</a:t>
            </a:r>
            <a:r>
              <a:rPr lang="en-US" i="1" dirty="0" smtClean="0"/>
              <a:t>)</a:t>
            </a:r>
            <a:endParaRPr lang="en-US" i="1" dirty="0"/>
          </a:p>
          <a:p>
            <a:pPr lvl="2">
              <a:spcAft>
                <a:spcPts val="400"/>
              </a:spcAft>
            </a:pPr>
            <a:r>
              <a:rPr lang="en-US" b="1" i="1" dirty="0"/>
              <a:t>SU </a:t>
            </a:r>
            <a:r>
              <a:rPr lang="en-US" b="1" i="1" dirty="0" err="1"/>
              <a:t>thực</a:t>
            </a:r>
            <a:r>
              <a:rPr lang="en-US" b="1" i="1" dirty="0"/>
              <a:t> </a:t>
            </a:r>
            <a:r>
              <a:rPr lang="en-US" b="1" i="1" dirty="0" err="1"/>
              <a:t>hiện</a:t>
            </a:r>
            <a:r>
              <a:rPr lang="en-US" b="1" i="1" dirty="0"/>
              <a:t> </a:t>
            </a:r>
            <a:r>
              <a:rPr lang="en-US" b="1" i="1" dirty="0" err="1"/>
              <a:t>giải</a:t>
            </a:r>
            <a:r>
              <a:rPr lang="en-US" b="1" i="1" dirty="0"/>
              <a:t> </a:t>
            </a:r>
            <a:r>
              <a:rPr lang="en-US" b="1" i="1" dirty="0" err="1"/>
              <a:t>quyết</a:t>
            </a:r>
            <a:r>
              <a:rPr lang="en-US" b="1" i="1" dirty="0"/>
              <a:t> </a:t>
            </a:r>
            <a:r>
              <a:rPr lang="en-US" b="1" i="1" dirty="0" err="1"/>
              <a:t>bài</a:t>
            </a:r>
            <a:r>
              <a:rPr lang="en-US" b="1" i="1" dirty="0"/>
              <a:t> </a:t>
            </a:r>
            <a:r>
              <a:rPr lang="en-US" b="1" i="1" dirty="0" err="1"/>
              <a:t>toán</a:t>
            </a:r>
            <a:r>
              <a:rPr lang="en-US" b="1" i="1" dirty="0"/>
              <a:t> </a:t>
            </a:r>
            <a:r>
              <a:rPr lang="en-US" b="1" i="1" dirty="0" err="1" smtClean="0"/>
              <a:t>này</a:t>
            </a:r>
            <a:endParaRPr lang="en-US" b="1" i="1" dirty="0" smtClean="0"/>
          </a:p>
          <a:p>
            <a:pPr lvl="2">
              <a:spcAft>
                <a:spcPts val="400"/>
              </a:spcAft>
            </a:pPr>
            <a:endParaRPr lang="en-US" b="1" dirty="0"/>
          </a:p>
          <a:p>
            <a:pPr lvl="1">
              <a:spcAft>
                <a:spcPts val="400"/>
              </a:spcAft>
            </a:pPr>
            <a:r>
              <a:rPr lang="en-US" dirty="0"/>
              <a:t>SU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  <a:p>
            <a:pPr lvl="2">
              <a:spcAft>
                <a:spcPts val="400"/>
              </a:spcAft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</a:t>
            </a:r>
          </a:p>
          <a:p>
            <a:pPr lvl="2">
              <a:spcAft>
                <a:spcPts val="400"/>
              </a:spcAft>
            </a:pP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/>
              <a:t>tin </a:t>
            </a:r>
            <a:r>
              <a:rPr lang="en-US" dirty="0" smtClean="0"/>
              <a:t>(</a:t>
            </a:r>
            <a:r>
              <a:rPr lang="en-US" dirty="0" err="1" smtClean="0"/>
              <a:t>tính</a:t>
            </a:r>
            <a:r>
              <a:rPr lang="en-US" dirty="0" smtClean="0"/>
              <a:t> tin </a:t>
            </a:r>
            <a:r>
              <a:rPr lang="en-US" dirty="0" err="1" smtClean="0"/>
              <a:t>cậy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)</a:t>
            </a:r>
            <a:endParaRPr lang="en-US" dirty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1">
              <a:spcAft>
                <a:spcPts val="400"/>
              </a:spcAft>
            </a:pP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pPr lvl="2">
              <a:spcAft>
                <a:spcPts val="400"/>
              </a:spcAft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SU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US" dirty="0" smtClean="0"/>
          </a:p>
          <a:p>
            <a:pPr lvl="2">
              <a:spcAft>
                <a:spcPts val="400"/>
              </a:spcAft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b="1" i="1" dirty="0" err="1" smtClean="0"/>
              <a:t>xung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đột</a:t>
            </a:r>
            <a:r>
              <a:rPr lang="en-US" b="1" i="1" dirty="0" smtClean="0"/>
              <a:t> </a:t>
            </a:r>
            <a:r>
              <a:rPr lang="en-US" b="1" i="1" dirty="0" err="1" smtClean="0"/>
              <a:t>lợi</a:t>
            </a:r>
            <a:r>
              <a:rPr lang="en-US" b="1" i="1" dirty="0" smtClean="0"/>
              <a:t> </a:t>
            </a:r>
            <a:r>
              <a:rPr lang="en-US" b="1" i="1" dirty="0" err="1" smtClean="0"/>
              <a:t>ích</a:t>
            </a:r>
            <a:r>
              <a:rPr lang="en-US" b="1" i="1" dirty="0" smtClean="0"/>
              <a:t> </a:t>
            </a:r>
            <a:r>
              <a:rPr lang="en-US" b="1" i="1" dirty="0" err="1" smtClean="0"/>
              <a:t>giữa</a:t>
            </a:r>
            <a:r>
              <a:rPr lang="en-US" b="1" i="1" dirty="0" smtClean="0"/>
              <a:t> </a:t>
            </a:r>
            <a:r>
              <a:rPr lang="en-US" b="1" i="1" dirty="0" err="1" smtClean="0"/>
              <a:t>các</a:t>
            </a:r>
            <a:r>
              <a:rPr lang="en-US" b="1" i="1" dirty="0" smtClean="0"/>
              <a:t> </a:t>
            </a:r>
            <a:r>
              <a:rPr lang="en-US" b="1" i="1" dirty="0" err="1" smtClean="0"/>
              <a:t>bên</a:t>
            </a:r>
            <a:endParaRPr lang="en-US" b="1" i="1" dirty="0" smtClean="0"/>
          </a:p>
        </p:txBody>
      </p:sp>
    </p:spTree>
    <p:extLst>
      <p:ext uri="{BB962C8B-B14F-4D97-AF65-F5344CB8AC3E}">
        <p14:creationId xmlns:p14="http://schemas.microsoft.com/office/powerpoint/2010/main" val="41240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52044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17" y="851814"/>
            <a:ext cx="2377646" cy="2347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077" y="856493"/>
            <a:ext cx="3910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(SF)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749" y="2979420"/>
                <a:ext cx="8705312" cy="32371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dirty="0" smtClean="0"/>
                  <a:t>Ưu </a:t>
                </a:r>
                <a:r>
                  <a:rPr lang="en-US" dirty="0" err="1" smtClean="0"/>
                  <a:t>tiên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ưu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bản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thân</a:t>
                </a:r>
                <a:r>
                  <a:rPr lang="en-US" dirty="0" smtClean="0"/>
                  <a:t> SU</a:t>
                </a:r>
              </a:p>
              <a:p>
                <a:pPr lvl="2">
                  <a:spcAft>
                    <a:spcPts val="400"/>
                  </a:spcAft>
                </a:pPr>
                <a:r>
                  <a:rPr lang="en-US" dirty="0" err="1" smtClean="0"/>
                  <a:t>Hiệu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năng</a:t>
                </a:r>
                <a:r>
                  <a:rPr lang="en-US" dirty="0" smtClean="0"/>
                  <a:t> an </a:t>
                </a:r>
                <a:r>
                  <a:rPr lang="en-US" dirty="0" err="1" smtClean="0"/>
                  <a:t>toàn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PU </a:t>
                </a:r>
                <a:r>
                  <a:rPr lang="en-US" dirty="0" err="1" smtClean="0"/>
                  <a:t>chỉ</a:t>
                </a:r>
                <a:r>
                  <a:rPr lang="en-US" dirty="0" smtClean="0"/>
                  <a:t> ở </a:t>
                </a:r>
                <a:r>
                  <a:rPr lang="en-US" dirty="0" err="1" smtClean="0"/>
                  <a:t>mức</a:t>
                </a:r>
                <a:r>
                  <a:rPr lang="en-US" dirty="0" smtClean="0"/>
                  <a:t> “</a:t>
                </a:r>
                <a:r>
                  <a:rPr lang="en-US" dirty="0" err="1" smtClean="0"/>
                  <a:t>chấp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nhận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”</a:t>
                </a:r>
              </a:p>
              <a:p>
                <a:pPr lvl="3">
                  <a:spcAft>
                    <a:spcPts val="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tốc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độ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lộ</a:t>
                </a:r>
                <a:r>
                  <a:rPr lang="en-US" dirty="0" smtClean="0"/>
                  <a:t> tin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bình</a:t>
                </a:r>
                <a:r>
                  <a:rPr lang="en-US" dirty="0" smtClean="0"/>
                  <a:t> </a:t>
                </a:r>
                <a:r>
                  <a:rPr lang="en-US" b="1" dirty="0" err="1" smtClean="0"/>
                  <a:t>tối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ưu</a:t>
                </a:r>
                <a:r>
                  <a:rPr lang="en-US" b="1" dirty="0" smtClean="0"/>
                  <a:t> </a:t>
                </a:r>
                <a:r>
                  <a:rPr lang="en-US" dirty="0" err="1" smtClean="0"/>
                  <a:t>tại</a:t>
                </a:r>
                <a:r>
                  <a:rPr lang="en-US" dirty="0" smtClean="0"/>
                  <a:t> PU </a:t>
                </a:r>
                <a:r>
                  <a:rPr lang="en-US" dirty="0" err="1" smtClean="0"/>
                  <a:t>khi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PU </a:t>
                </a:r>
                <a:r>
                  <a:rPr lang="en-US" b="1" dirty="0" err="1" smtClean="0"/>
                  <a:t>truyền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độc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lập</a:t>
                </a:r>
                <a:r>
                  <a:rPr lang="en-US" b="1" dirty="0"/>
                  <a:t> </a:t>
                </a:r>
                <a:r>
                  <a:rPr lang="en-US" b="1" dirty="0" smtClean="0"/>
                  <a:t>(NC)</a:t>
                </a:r>
              </a:p>
              <a:p>
                <a:pPr lvl="2">
                  <a:spcAft>
                    <a:spcPts val="400"/>
                  </a:spcAft>
                </a:pP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i="1" dirty="0" err="1" smtClean="0"/>
                  <a:t>Tối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ưu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hiệu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năng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cho</a:t>
                </a:r>
                <a:r>
                  <a:rPr lang="en-US" i="1" dirty="0" smtClean="0"/>
                  <a:t> SU </a:t>
                </a:r>
                <a:r>
                  <a:rPr lang="en-US" i="1" dirty="0" err="1" smtClean="0"/>
                  <a:t>mà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vẫn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đảm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bảo</a:t>
                </a:r>
                <a:r>
                  <a:rPr lang="en-US" i="1" dirty="0" smtClean="0"/>
                  <a:t> SU </a:t>
                </a:r>
                <a:r>
                  <a:rPr lang="en-US" i="1" dirty="0" err="1" smtClean="0"/>
                  <a:t>được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lựa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chọn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truyền</a:t>
                </a:r>
                <a:r>
                  <a:rPr lang="en-US" i="1" dirty="0" smtClean="0"/>
                  <a:t> tin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dirty="0" err="1" smtClean="0"/>
                  <a:t>Phù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với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thực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tế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tượng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đều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ích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kỷ</a:t>
                </a:r>
                <a:endParaRPr lang="en-US" dirty="0" smtClean="0"/>
              </a:p>
              <a:p>
                <a:pPr lvl="2">
                  <a:spcAft>
                    <a:spcPts val="400"/>
                  </a:spcAft>
                </a:pPr>
                <a:endParaRPr lang="en-US" dirty="0" smtClean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749" y="2979420"/>
                <a:ext cx="8705312" cy="3237167"/>
              </a:xfrm>
              <a:prstGeom prst="rect">
                <a:avLst/>
              </a:prstGeom>
              <a:blipFill>
                <a:blip r:embed="rId4"/>
                <a:stretch>
                  <a:fillRect t="-2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943060" y="1318158"/>
            <a:ext cx="1127052" cy="38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17" y="851814"/>
            <a:ext cx="2377646" cy="2301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52044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5077" y="856493"/>
            <a:ext cx="407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(CP)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749" y="2732634"/>
                <a:ext cx="8705312" cy="34839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dirty="0"/>
                  <a:t>Mở </a:t>
                </a:r>
                <a:r>
                  <a:rPr lang="en-US" dirty="0" err="1"/>
                  <a:t>rộng</a:t>
                </a:r>
                <a:r>
                  <a:rPr lang="en-US" dirty="0"/>
                  <a:t> </a:t>
                </a:r>
                <a:r>
                  <a:rPr lang="en-US" dirty="0" err="1"/>
                  <a:t>mô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SU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dirty="0"/>
                  <a:t>PU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cải</a:t>
                </a:r>
                <a:r>
                  <a:rPr lang="en-US" dirty="0"/>
                  <a:t> </a:t>
                </a:r>
                <a:r>
                  <a:rPr lang="en-US" dirty="0" err="1"/>
                  <a:t>thiện</a:t>
                </a:r>
                <a:r>
                  <a:rPr lang="en-US" dirty="0"/>
                  <a:t> </a:t>
                </a:r>
                <a:r>
                  <a:rPr lang="en-US" dirty="0" err="1"/>
                  <a:t>hiệu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an </a:t>
                </a:r>
                <a:r>
                  <a:rPr lang="en-US" dirty="0" err="1"/>
                  <a:t>toàn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hướng</a:t>
                </a:r>
                <a:endParaRPr lang="en-US" dirty="0"/>
              </a:p>
              <a:p>
                <a:pPr lvl="4">
                  <a:spcAft>
                    <a:spcPts val="400"/>
                  </a:spcAft>
                </a:pPr>
                <a:r>
                  <a:rPr lang="en-US" dirty="0" err="1"/>
                  <a:t>Sự</a:t>
                </a:r>
                <a:r>
                  <a:rPr lang="en-US" dirty="0"/>
                  <a:t> </a:t>
                </a:r>
                <a:r>
                  <a:rPr lang="en-US" dirty="0" err="1"/>
                  <a:t>đa</a:t>
                </a:r>
                <a:r>
                  <a:rPr lang="en-US" dirty="0"/>
                  <a:t> </a:t>
                </a:r>
                <a:r>
                  <a:rPr lang="en-US" dirty="0" err="1"/>
                  <a:t>dạng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SU</a:t>
                </a:r>
              </a:p>
              <a:p>
                <a:pPr lvl="4">
                  <a:spcAft>
                    <a:spcPts val="400"/>
                  </a:spcAft>
                </a:pPr>
                <a:r>
                  <a:rPr lang="en-US" dirty="0"/>
                  <a:t>SU </a:t>
                </a:r>
                <a:r>
                  <a:rPr lang="en-US" dirty="0" err="1"/>
                  <a:t>cạnh</a:t>
                </a:r>
                <a:r>
                  <a:rPr lang="en-US" dirty="0"/>
                  <a:t> </a:t>
                </a:r>
                <a:r>
                  <a:rPr lang="en-US" dirty="0" err="1"/>
                  <a:t>tranh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truyền</a:t>
                </a:r>
                <a:r>
                  <a:rPr lang="en-US" dirty="0"/>
                  <a:t> tin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thiết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thông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về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kiện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truyền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nhau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spcAft>
                    <a:spcPts val="400"/>
                  </a:spcAft>
                </a:pPr>
                <a:r>
                  <a:rPr lang="en-US" dirty="0"/>
                  <a:t>Ưu </a:t>
                </a:r>
                <a:r>
                  <a:rPr lang="en-US" dirty="0" err="1"/>
                  <a:t>tiên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PU</a:t>
                </a:r>
              </a:p>
              <a:p>
                <a:pPr lvl="2">
                  <a:spcAft>
                    <a:spcPts val="400"/>
                  </a:spcAft>
                </a:pPr>
                <a:r>
                  <a:rPr lang="en-US" dirty="0" err="1"/>
                  <a:t>Hiệu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an </a:t>
                </a:r>
                <a:r>
                  <a:rPr lang="en-US" dirty="0" err="1"/>
                  <a:t>toàn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SU </a:t>
                </a:r>
                <a:r>
                  <a:rPr lang="en-US" dirty="0" err="1"/>
                  <a:t>chỉ</a:t>
                </a:r>
                <a:r>
                  <a:rPr lang="en-US" dirty="0"/>
                  <a:t> ở </a:t>
                </a:r>
                <a:r>
                  <a:rPr lang="en-US" dirty="0" err="1"/>
                  <a:t>mức</a:t>
                </a:r>
                <a:r>
                  <a:rPr lang="en-US" dirty="0"/>
                  <a:t> “</a:t>
                </a:r>
                <a:r>
                  <a:rPr lang="en-US" dirty="0" err="1"/>
                  <a:t>chấp</a:t>
                </a:r>
                <a:r>
                  <a:rPr lang="en-US" dirty="0"/>
                  <a:t> </a:t>
                </a:r>
                <a:r>
                  <a:rPr lang="en-US" dirty="0" err="1"/>
                  <a:t>nhận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”</a:t>
                </a:r>
              </a:p>
              <a:p>
                <a:pPr lvl="3">
                  <a:spcAft>
                    <a:spcPts val="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tốc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lộ</a:t>
                </a:r>
                <a:r>
                  <a:rPr lang="en-US" dirty="0"/>
                  <a:t> tin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thỏa</a:t>
                </a:r>
                <a:r>
                  <a:rPr lang="en-US" dirty="0"/>
                  <a:t> </a:t>
                </a:r>
                <a:r>
                  <a:rPr lang="en-US" dirty="0" err="1"/>
                  <a:t>mãn</a:t>
                </a:r>
                <a:r>
                  <a:rPr lang="en-US" dirty="0"/>
                  <a:t> </a:t>
                </a:r>
                <a:r>
                  <a:rPr lang="en-US" dirty="0" err="1"/>
                  <a:t>yêu</a:t>
                </a:r>
                <a:r>
                  <a:rPr lang="en-US" dirty="0"/>
                  <a:t> </a:t>
                </a:r>
                <a:r>
                  <a:rPr lang="en-US" dirty="0" err="1"/>
                  <a:t>cầu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smtClean="0"/>
                  <a:t>SU</a:t>
                </a:r>
              </a:p>
              <a:p>
                <a:pPr lvl="4">
                  <a:spcAft>
                    <a:spcPts val="400"/>
                  </a:spcAft>
                </a:pPr>
                <a:r>
                  <a:rPr lang="en-US" sz="1600" dirty="0" err="1" smtClean="0"/>
                  <a:t>Xác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định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dựa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trên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mức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độ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quan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trọng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của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thông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điệp</a:t>
                </a:r>
                <a:r>
                  <a:rPr lang="en-US" sz="1600" dirty="0" smtClean="0"/>
                  <a:t> (an </a:t>
                </a:r>
                <a:r>
                  <a:rPr lang="en-US" sz="1600" dirty="0" err="1" smtClean="0"/>
                  <a:t>toàn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một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phần</a:t>
                </a:r>
                <a:r>
                  <a:rPr lang="en-US" sz="1600" dirty="0" smtClean="0"/>
                  <a:t>)</a:t>
                </a:r>
                <a:endParaRPr lang="en-US" sz="1600" dirty="0"/>
              </a:p>
              <a:p>
                <a:pPr lvl="2">
                  <a:spcAft>
                    <a:spcPts val="400"/>
                  </a:spcAft>
                </a:pPr>
                <a:endParaRPr lang="en-US" dirty="0" smtClean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749" y="2732634"/>
                <a:ext cx="8705312" cy="3483953"/>
              </a:xfrm>
              <a:prstGeom prst="rect">
                <a:avLst/>
              </a:prstGeom>
              <a:blipFill>
                <a:blip r:embed="rId4"/>
                <a:stretch>
                  <a:fillRect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943060" y="1318158"/>
            <a:ext cx="1127052" cy="38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77686"/>
            <a:ext cx="8674100" cy="5066954"/>
          </a:xfrm>
        </p:spPr>
        <p:txBody>
          <a:bodyPr/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317218" y="1559615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b="0" dirty="0" err="1"/>
              <a:t>Cấp</a:t>
            </a:r>
            <a:r>
              <a:rPr lang="en-US" sz="4400" b="0" dirty="0"/>
              <a:t> </a:t>
            </a:r>
            <a:r>
              <a:rPr lang="en-US" sz="4400" b="0" dirty="0" err="1"/>
              <a:t>phát</a:t>
            </a:r>
            <a:r>
              <a:rPr lang="en-US" sz="4400" b="0" dirty="0"/>
              <a:t> </a:t>
            </a:r>
            <a:r>
              <a:rPr lang="en-US" sz="4400" b="0" dirty="0" err="1"/>
              <a:t>công</a:t>
            </a:r>
            <a:r>
              <a:rPr lang="en-US" sz="4400" b="0" dirty="0"/>
              <a:t> </a:t>
            </a:r>
            <a:r>
              <a:rPr lang="en-US" sz="4400" b="0" dirty="0" err="1"/>
              <a:t>suất</a:t>
            </a:r>
            <a:r>
              <a:rPr lang="en-US" sz="4400" b="0" dirty="0"/>
              <a:t> </a:t>
            </a:r>
            <a:r>
              <a:rPr lang="en-US" sz="4400" b="0" dirty="0" err="1"/>
              <a:t>phát</a:t>
            </a:r>
            <a:r>
              <a:rPr lang="en-US" sz="4400" b="0" dirty="0"/>
              <a:t> </a:t>
            </a:r>
            <a:r>
              <a:rPr lang="en-US" sz="4400" b="0" dirty="0" err="1"/>
              <a:t>cho</a:t>
            </a:r>
            <a:r>
              <a:rPr lang="en-US" sz="4400" b="0" dirty="0"/>
              <a:t> </a:t>
            </a:r>
            <a:r>
              <a:rPr lang="en-US" sz="4400" b="0" dirty="0" err="1"/>
              <a:t>các</a:t>
            </a:r>
            <a:r>
              <a:rPr lang="en-US" sz="4400" b="0" dirty="0"/>
              <a:t> </a:t>
            </a:r>
            <a:r>
              <a:rPr lang="en-US" sz="4400" b="0" dirty="0" err="1"/>
              <a:t>bên</a:t>
            </a:r>
            <a:r>
              <a:rPr lang="en-US" sz="4400" b="0" dirty="0"/>
              <a:t> </a:t>
            </a:r>
            <a:r>
              <a:rPr lang="en-US" sz="4400" b="0" dirty="0" err="1"/>
              <a:t>của</a:t>
            </a:r>
            <a:r>
              <a:rPr lang="en-US" sz="4400" b="0" dirty="0"/>
              <a:t> </a:t>
            </a:r>
            <a:r>
              <a:rPr lang="en-US" sz="4400" b="0" dirty="0" err="1"/>
              <a:t>mạng</a:t>
            </a:r>
            <a:r>
              <a:rPr lang="en-US" sz="4400" b="0" dirty="0"/>
              <a:t> </a:t>
            </a:r>
            <a:r>
              <a:rPr lang="en-US" sz="4400" b="0" dirty="0" err="1"/>
              <a:t>vô</a:t>
            </a:r>
            <a:r>
              <a:rPr lang="en-US" sz="4400" b="0" dirty="0"/>
              <a:t> </a:t>
            </a:r>
            <a:r>
              <a:rPr lang="en-US" sz="4400" b="0" dirty="0" err="1"/>
              <a:t>tuyến</a:t>
            </a:r>
            <a:r>
              <a:rPr lang="en-US" sz="4400" b="0" dirty="0"/>
              <a:t> </a:t>
            </a:r>
            <a:r>
              <a:rPr lang="en-US" sz="4400" b="0" dirty="0" err="1"/>
              <a:t>nhận</a:t>
            </a:r>
            <a:r>
              <a:rPr lang="en-US" sz="4400" b="0" dirty="0"/>
              <a:t> </a:t>
            </a:r>
            <a:r>
              <a:rPr lang="en-US" sz="4400" b="0" dirty="0" err="1"/>
              <a:t>thức</a:t>
            </a:r>
            <a:r>
              <a:rPr lang="en-US" sz="4400" b="0" dirty="0"/>
              <a:t> </a:t>
            </a:r>
            <a:r>
              <a:rPr lang="en-US" sz="4400" b="0" dirty="0" err="1"/>
              <a:t>trong</a:t>
            </a:r>
            <a:r>
              <a:rPr lang="en-US" sz="4400" b="0" dirty="0"/>
              <a:t> </a:t>
            </a:r>
            <a:r>
              <a:rPr lang="en-US" sz="4400" b="0" dirty="0" err="1"/>
              <a:t>điều</a:t>
            </a:r>
            <a:r>
              <a:rPr lang="en-US" sz="4400" b="0" dirty="0"/>
              <a:t> </a:t>
            </a:r>
            <a:r>
              <a:rPr lang="en-US" sz="4400" b="0" dirty="0" err="1"/>
              <a:t>kiện</a:t>
            </a:r>
            <a:r>
              <a:rPr lang="en-US" sz="4400" b="0" dirty="0"/>
              <a:t> </a:t>
            </a:r>
            <a:r>
              <a:rPr lang="en-US" sz="4400" b="0" dirty="0" err="1"/>
              <a:t>có</a:t>
            </a:r>
            <a:r>
              <a:rPr lang="en-US" sz="4400" b="0" dirty="0"/>
              <a:t> </a:t>
            </a:r>
            <a:r>
              <a:rPr lang="en-US" sz="4400" b="0" dirty="0" err="1"/>
              <a:t>kẻ</a:t>
            </a:r>
            <a:r>
              <a:rPr lang="en-US" sz="4400" b="0" dirty="0"/>
              <a:t> </a:t>
            </a:r>
            <a:r>
              <a:rPr lang="en-US" sz="4400" b="0" dirty="0" err="1"/>
              <a:t>nghe</a:t>
            </a:r>
            <a:r>
              <a:rPr lang="en-US" sz="4400" b="0" dirty="0"/>
              <a:t> </a:t>
            </a:r>
            <a:r>
              <a:rPr lang="en-US" sz="4400" b="0" dirty="0" err="1"/>
              <a:t>lén</a:t>
            </a:r>
            <a:endParaRPr lang="en-US" sz="44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317218" y="4177223"/>
            <a:ext cx="7958102" cy="1320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err="1" smtClean="0"/>
              <a:t>Sinh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viên</a:t>
            </a:r>
            <a:r>
              <a:rPr lang="en-US" sz="2400" b="0" dirty="0" smtClean="0"/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Bắc</a:t>
            </a:r>
            <a:r>
              <a:rPr lang="en-US" sz="2400" dirty="0" smtClean="0"/>
              <a:t>	</a:t>
            </a:r>
            <a:r>
              <a:rPr lang="en-US" sz="2400" b="0" dirty="0" smtClean="0"/>
              <a:t>- 	MSSV: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20194230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0" dirty="0" smtClean="0"/>
              <a:t>GVHD: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52044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749" y="978195"/>
                <a:ext cx="8705312" cy="5257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i="1" dirty="0" smtClean="0"/>
                  <a:t>Các </a:t>
                </a:r>
                <a:r>
                  <a:rPr lang="en-US" sz="2400" i="1" dirty="0" err="1" smtClean="0"/>
                  <a:t>tham</a:t>
                </a:r>
                <a:r>
                  <a:rPr lang="en-US" sz="2400" i="1" dirty="0" smtClean="0"/>
                  <a:t> </a:t>
                </a:r>
                <a:r>
                  <a:rPr lang="en-US" sz="2400" i="1" dirty="0" err="1" smtClean="0"/>
                  <a:t>số</a:t>
                </a:r>
                <a:r>
                  <a:rPr lang="en-US" sz="2400" i="1" dirty="0" smtClean="0"/>
                  <a:t> </a:t>
                </a:r>
                <a:r>
                  <a:rPr lang="en-US" sz="2400" i="1" dirty="0" err="1" smtClean="0"/>
                  <a:t>cố</a:t>
                </a:r>
                <a:r>
                  <a:rPr lang="en-US" sz="2400" i="1" dirty="0" smtClean="0"/>
                  <a:t> </a:t>
                </a:r>
                <a:r>
                  <a:rPr lang="en-US" sz="2400" i="1" dirty="0" err="1" smtClean="0"/>
                  <a:t>định</a:t>
                </a:r>
                <a:endParaRPr lang="en-US" sz="2400" i="1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Mật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độ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phổ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công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suất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nhiễu</a:t>
                </a:r>
                <a:r>
                  <a:rPr lang="en-US" sz="2000" dirty="0" smtClean="0"/>
                  <a:t> (PSD):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𝟐𝟏</m:t>
                        </m:r>
                      </m:sup>
                    </m:sSup>
                  </m:oMath>
                </a14:m>
                <a:r>
                  <a:rPr lang="en-US" sz="2000" dirty="0" smtClean="0"/>
                  <a:t>(W/Hz)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Công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suất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phát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tối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đa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𝟐𝟎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dirty="0" smtClean="0"/>
                  <a:t> (W/Hz)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Tốc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độ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truyền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từ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mã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 smtClean="0"/>
                  <a:t> </a:t>
                </a:r>
                <a:r>
                  <a:rPr lang="en-US" sz="2000" dirty="0" smtClean="0"/>
                  <a:t>(bps/Hz)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Tốc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độ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truyền</a:t>
                </a:r>
                <a:r>
                  <a:rPr lang="en-US" sz="2000" dirty="0" smtClean="0"/>
                  <a:t> tin: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000" b="1" dirty="0" smtClean="0"/>
                  <a:t> </a:t>
                </a:r>
                <a:r>
                  <a:rPr lang="en-US" sz="2000" dirty="0" smtClean="0"/>
                  <a:t>(bps/Hz)</a:t>
                </a:r>
              </a:p>
              <a:p>
                <a:pPr lvl="2">
                  <a:spcAft>
                    <a:spcPts val="400"/>
                  </a:spcAft>
                </a:pPr>
                <a:r>
                  <a:rPr lang="en-US" sz="2400" i="1" dirty="0"/>
                  <a:t>Điều </a:t>
                </a:r>
                <a:r>
                  <a:rPr lang="en-US" sz="2400" i="1" dirty="0" err="1"/>
                  <a:t>kiện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ràng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buộc</a:t>
                </a:r>
                <a:endParaRPr lang="en-US" sz="2400" i="1" dirty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/>
                  <a:t>Hai </a:t>
                </a:r>
                <a:r>
                  <a:rPr lang="en-US" sz="2000" dirty="0" err="1"/>
                  <a:t>tham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và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không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được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chọn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định</a:t>
                </a:r>
                <a:endParaRPr lang="en-US" sz="2000" dirty="0"/>
              </a:p>
              <a:p>
                <a:pPr lvl="4">
                  <a:spcAft>
                    <a:spcPts val="400"/>
                  </a:spcAft>
                </a:pPr>
                <a:r>
                  <a:rPr lang="en-US" sz="2000" dirty="0" err="1"/>
                  <a:t>Điều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kênh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truyền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khác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nhau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thì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giá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trị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lớn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nhất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chúng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cũng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khác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nhau</a:t>
                </a:r>
                <a:endParaRPr lang="en-US" sz="2000" dirty="0"/>
              </a:p>
              <a:p>
                <a:pPr lvl="4">
                  <a:spcAft>
                    <a:spcPts val="400"/>
                  </a:spcAft>
                </a:pPr>
                <a:r>
                  <a:rPr lang="en-US" sz="2000" dirty="0" err="1"/>
                  <a:t>Lựa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chọn</a:t>
                </a:r>
                <a:r>
                  <a:rPr lang="en-US" sz="2000" dirty="0"/>
                  <a:t> </a:t>
                </a:r>
                <a:r>
                  <a:rPr lang="en-US" sz="2000" b="1" i="1" dirty="0" err="1"/>
                  <a:t>tương</a:t>
                </a:r>
                <a:r>
                  <a:rPr lang="en-US" sz="2000" b="1" i="1" dirty="0"/>
                  <a:t> </a:t>
                </a:r>
                <a:r>
                  <a:rPr lang="en-US" sz="2000" b="1" i="1" dirty="0" err="1"/>
                  <a:t>đối</a:t>
                </a:r>
                <a:r>
                  <a:rPr lang="en-US" sz="2000" b="1" i="1" dirty="0"/>
                  <a:t> </a:t>
                </a:r>
                <a:r>
                  <a:rPr lang="en-US" sz="2000" dirty="0" err="1"/>
                  <a:t>theo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giá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trị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lớn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nhất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đạt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được</a:t>
                </a:r>
                <a:r>
                  <a:rPr lang="en-US" sz="2000" i="1" dirty="0"/>
                  <a:t> (</a:t>
                </a:r>
                <a:r>
                  <a:rPr lang="en-US" sz="2000" i="1" dirty="0" err="1"/>
                  <a:t>khi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truyền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một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mình</a:t>
                </a:r>
                <a:r>
                  <a:rPr lang="en-US" sz="2000" i="1" dirty="0"/>
                  <a:t>)</a:t>
                </a:r>
                <a:r>
                  <a:rPr lang="en-US" sz="2000" dirty="0"/>
                  <a:t>.</a:t>
                </a:r>
                <a:endParaRPr lang="en-US" sz="2000" i="1" dirty="0"/>
              </a:p>
              <a:p>
                <a:pPr lvl="4">
                  <a:spcAft>
                    <a:spcPts val="400"/>
                  </a:spcAft>
                </a:pPr>
                <a:r>
                  <a:rPr lang="en-US" sz="2000" dirty="0" err="1"/>
                  <a:t>Thay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thế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bằng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và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3">
                  <a:spcAft>
                    <a:spcPts val="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m:rPr>
                        <m:nor/>
                      </m:rPr>
                      <a:rPr lang="en-US" sz="2000" b="1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v</m:t>
                    </m:r>
                    <m:r>
                      <m:rPr>
                        <m:nor/>
                      </m:rPr>
                      <a:rPr lang="en-US" sz="2000" dirty="0"/>
                      <m:t>à 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749" y="978195"/>
                <a:ext cx="8705312" cy="5257800"/>
              </a:xfrm>
              <a:prstGeom prst="rect">
                <a:avLst/>
              </a:prstGeom>
              <a:blipFill>
                <a:blip r:embed="rId2"/>
                <a:stretch>
                  <a:fillRect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4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52044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749" y="999459"/>
                <a:ext cx="8705312" cy="5257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i="1" dirty="0" smtClean="0"/>
                  <a:t>Phương </a:t>
                </a:r>
                <a:r>
                  <a:rPr lang="en-US" sz="2400" i="1" dirty="0" err="1"/>
                  <a:t>pháp</a:t>
                </a:r>
                <a:r>
                  <a:rPr lang="en-US" sz="2400" i="1" dirty="0"/>
                  <a:t> Monte Carlo</a:t>
                </a:r>
              </a:p>
              <a:p>
                <a:pPr lvl="3"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𝟐𝟎𝟎𝟎𝟎𝟎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mẫu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nghiệm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ứng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tập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của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bộ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các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độ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lợi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kênh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trung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bình</a:t>
                </a:r>
                <a:r>
                  <a:rPr lang="en-US" sz="2000" dirty="0"/>
                  <a:t>,</a:t>
                </a:r>
                <a:r>
                  <a:rPr lang="en-US" sz="2000" i="1" dirty="0"/>
                  <a:t> </a:t>
                </a:r>
                <a:r>
                  <a:rPr lang="en-US" sz="2000" dirty="0" err="1"/>
                  <a:t>sinh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ngẫu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lập</a:t>
                </a:r>
                <a:r>
                  <a:rPr lang="en-US" sz="2000" dirty="0" smtClean="0"/>
                  <a:t>.</a:t>
                </a:r>
              </a:p>
              <a:p>
                <a:pPr lvl="4">
                  <a:spcAft>
                    <a:spcPts val="400"/>
                  </a:spcAft>
                </a:pP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mẫu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này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đều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thỏa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mãn</a:t>
                </a:r>
                <a:r>
                  <a:rPr lang="en-US" dirty="0" smtClean="0"/>
                  <a:t> 4 </a:t>
                </a:r>
                <a:r>
                  <a:rPr lang="en-US" dirty="0" err="1" smtClean="0"/>
                  <a:t>điều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kiện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ràng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buộc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tập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/>
              </a:p>
              <a:p>
                <a:pPr lvl="3">
                  <a:spcAft>
                    <a:spcPts val="400"/>
                  </a:spcAft>
                </a:pPr>
                <a:r>
                  <a:rPr lang="en-US" sz="2000" i="1" dirty="0" err="1"/>
                  <a:t>Độ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lợi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kênh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trung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bình</a:t>
                </a:r>
                <a:endParaRPr lang="en-US" sz="2000" i="1" dirty="0"/>
              </a:p>
              <a:p>
                <a:pPr marL="1371600" lvl="3" indent="0">
                  <a:spcAft>
                    <a:spcPts val="400"/>
                  </a:spcAft>
                  <a:buNone/>
                </a:pPr>
                <a:r>
                  <a:rPr lang="en-US" sz="20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4"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hệ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giảm</a:t>
                </a:r>
                <a:endParaRPr lang="en-US" sz="2000" dirty="0"/>
              </a:p>
              <a:p>
                <a:pPr lvl="4"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khoảng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cách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từ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phát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tới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thu</a:t>
                </a:r>
                <a:r>
                  <a:rPr lang="en-US" sz="2000" dirty="0"/>
                  <a:t> (m),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∈[1;30]</m:t>
                    </m:r>
                  </m:oMath>
                </a14:m>
                <a:endParaRPr lang="en-US" sz="2000" dirty="0"/>
              </a:p>
              <a:p>
                <a:pPr lvl="4"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trung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bình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lợi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kênh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tại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sz="2000" dirty="0"/>
              </a:p>
              <a:p>
                <a:pPr lvl="5"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đảm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SNR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20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phát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đồ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thị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biểu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diễn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lũy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(Empirical CDF)</a:t>
                </a:r>
                <a:endParaRPr lang="en-US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749" y="999459"/>
                <a:ext cx="8705312" cy="5257800"/>
              </a:xfrm>
              <a:prstGeom prst="rect">
                <a:avLst/>
              </a:prstGeom>
              <a:blipFill>
                <a:blip r:embed="rId2"/>
                <a:stretch>
                  <a:fillRect t="-1624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77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52044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90749" y="873602"/>
                <a:ext cx="8705312" cy="534298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i="1" dirty="0"/>
                  <a:t>Phương </a:t>
                </a:r>
                <a:r>
                  <a:rPr lang="en-US" sz="2400" i="1" dirty="0" err="1"/>
                  <a:t>pháp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giải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quyết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bài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toán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tối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ưu</a:t>
                </a:r>
                <a:endParaRPr lang="en-US" sz="2400" i="1" dirty="0"/>
              </a:p>
              <a:p>
                <a:pPr lvl="3">
                  <a:spcAft>
                    <a:spcPts val="400"/>
                  </a:spcAft>
                </a:pPr>
                <a:r>
                  <a:rPr lang="en-US" sz="2000" b="1" i="1" dirty="0" err="1"/>
                  <a:t>Tiến</a:t>
                </a:r>
                <a:r>
                  <a:rPr lang="en-US" sz="2000" b="1" i="1" dirty="0"/>
                  <a:t> </a:t>
                </a:r>
                <a:r>
                  <a:rPr lang="en-US" sz="2000" b="1" i="1" dirty="0" err="1"/>
                  <a:t>hóa</a:t>
                </a:r>
                <a:r>
                  <a:rPr lang="en-US" sz="2000" b="1" i="1" dirty="0"/>
                  <a:t> </a:t>
                </a:r>
                <a:r>
                  <a:rPr lang="en-US" sz="2000" b="1" i="1" dirty="0" smtClean="0"/>
                  <a:t>vi </a:t>
                </a:r>
                <a:r>
                  <a:rPr lang="en-US" sz="2000" b="1" i="1" dirty="0" err="1"/>
                  <a:t>phân</a:t>
                </a:r>
                <a:r>
                  <a:rPr lang="en-US" sz="2000" b="1" i="1" dirty="0"/>
                  <a:t> (Differential Evolution – DE)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/>
                  <a:t>Chiến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lược</a:t>
                </a:r>
                <a:r>
                  <a:rPr lang="en-US" sz="2000" dirty="0"/>
                  <a:t> </a:t>
                </a:r>
                <a:r>
                  <a:rPr lang="en-US" sz="2000" b="1" dirty="0"/>
                  <a:t>DE/rand/1/bin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/>
                  <a:t>Kích thước quần thể: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endParaRPr lang="en-US" sz="2000" b="1" dirty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/>
                  <a:t>Biên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biến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b="1" dirty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/>
                  <a:t>Tốc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lai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tạo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Xác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suất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biến</a:t>
                </a:r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𝑪𝑹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en-US" sz="2000" b="1" dirty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/>
                  <a:t>Điều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dừng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thế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hệ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tối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đa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sz="2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lvl="3">
                  <a:spcAft>
                    <a:spcPts val="400"/>
                  </a:spcAft>
                </a:pPr>
                <a:endParaRPr lang="en-US" sz="2000" dirty="0"/>
              </a:p>
              <a:p>
                <a:pPr lvl="2">
                  <a:spcAft>
                    <a:spcPts val="400"/>
                  </a:spcAft>
                </a:pPr>
                <a:r>
                  <a:rPr lang="en-US" sz="2400" b="1" i="1" dirty="0" err="1" smtClean="0"/>
                  <a:t>Mục</a:t>
                </a:r>
                <a:r>
                  <a:rPr lang="en-US" sz="2400" b="1" i="1" dirty="0" smtClean="0"/>
                  <a:t> </a:t>
                </a:r>
                <a:r>
                  <a:rPr lang="en-US" sz="2400" b="1" i="1" dirty="0" err="1" smtClean="0"/>
                  <a:t>tiêu</a:t>
                </a:r>
                <a:endParaRPr lang="en-US" sz="2400" b="1" i="1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Đánh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giá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vai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trò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của</a:t>
                </a:r>
                <a:r>
                  <a:rPr lang="en-US" sz="2000" dirty="0" smtClean="0"/>
                  <a:t> </a:t>
                </a:r>
                <a:r>
                  <a:rPr lang="en-US" sz="2000" b="1" i="1" dirty="0" err="1" smtClean="0"/>
                  <a:t>việc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hợp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tác</a:t>
                </a:r>
                <a:r>
                  <a:rPr lang="en-US" sz="2000" b="1" i="1" dirty="0" smtClean="0"/>
                  <a:t> </a:t>
                </a:r>
                <a:r>
                  <a:rPr lang="en-US" sz="2000" dirty="0" err="1" smtClean="0"/>
                  <a:t>trong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việc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cải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thiện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hiệu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năng</a:t>
                </a:r>
                <a:endParaRPr lang="en-US" sz="20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Đánh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giá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ảnh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hưởng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của</a:t>
                </a:r>
                <a:r>
                  <a:rPr lang="en-US" sz="2000" dirty="0" smtClean="0"/>
                  <a:t> </a:t>
                </a:r>
                <a:r>
                  <a:rPr lang="en-US" sz="2000" b="1" i="1" dirty="0" err="1" smtClean="0"/>
                  <a:t>điều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kiện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kênh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truyền</a:t>
                </a:r>
                <a:r>
                  <a:rPr lang="en-US" sz="2000" b="1" i="1" dirty="0" smtClean="0"/>
                  <a:t> </a:t>
                </a:r>
                <a:r>
                  <a:rPr lang="en-US" sz="2000" dirty="0" err="1" smtClean="0"/>
                  <a:t>đối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với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hiệu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năng</a:t>
                </a:r>
                <a:endParaRPr lang="en-US" sz="2000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749" y="873602"/>
                <a:ext cx="8705312" cy="5342985"/>
              </a:xfrm>
              <a:prstGeom prst="rect">
                <a:avLst/>
              </a:prstGeom>
              <a:blipFill>
                <a:blip r:embed="rId2"/>
                <a:stretch>
                  <a:fillRect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708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36328"/>
            <a:ext cx="4572000" cy="357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6328"/>
            <a:ext cx="4572000" cy="3573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14350" y="861704"/>
                <a:ext cx="9932670" cy="13066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b="1" dirty="0" smtClean="0"/>
                  <a:t>CP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Ưu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ưu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không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bao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gồm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điều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kiện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ràng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buộc</a:t>
                </a:r>
                <a:r>
                  <a:rPr lang="en-US" i="1" dirty="0" smtClean="0"/>
                  <a:t> </a:t>
                </a:r>
                <a:r>
                  <a:rPr lang="en-US" i="1" dirty="0" err="1" smtClean="0"/>
                  <a:t>với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i="1" dirty="0" smtClean="0"/>
              </a:p>
              <a:p>
                <a:pPr lvl="2">
                  <a:spcAft>
                    <a:spcPts val="400"/>
                  </a:spcAft>
                </a:pPr>
                <a:r>
                  <a:rPr lang="en-US" b="1" dirty="0" smtClean="0"/>
                  <a:t>SF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Ưu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ưu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(</a:t>
                </a:r>
                <a:r>
                  <a:rPr lang="en-US" i="1" dirty="0" err="1"/>
                  <a:t>không</a:t>
                </a:r>
                <a:r>
                  <a:rPr lang="en-US" i="1" dirty="0"/>
                  <a:t> </a:t>
                </a:r>
                <a:r>
                  <a:rPr lang="en-US" i="1" dirty="0" err="1"/>
                  <a:t>bao</a:t>
                </a:r>
                <a:r>
                  <a:rPr lang="en-US" i="1" dirty="0"/>
                  <a:t> </a:t>
                </a:r>
                <a:r>
                  <a:rPr lang="en-US" i="1" dirty="0" err="1"/>
                  <a:t>gồm</a:t>
                </a:r>
                <a:r>
                  <a:rPr lang="en-US" i="1" dirty="0"/>
                  <a:t> </a:t>
                </a:r>
                <a:r>
                  <a:rPr lang="en-US" i="1" dirty="0" err="1"/>
                  <a:t>điều</a:t>
                </a:r>
                <a:r>
                  <a:rPr lang="en-US" i="1" dirty="0"/>
                  <a:t> </a:t>
                </a:r>
                <a:r>
                  <a:rPr lang="en-US" i="1" dirty="0" err="1"/>
                  <a:t>kiện</a:t>
                </a:r>
                <a:r>
                  <a:rPr lang="en-US" i="1" dirty="0"/>
                  <a:t> </a:t>
                </a:r>
                <a:r>
                  <a:rPr lang="en-US" i="1" dirty="0" err="1"/>
                  <a:t>ràng</a:t>
                </a:r>
                <a:r>
                  <a:rPr lang="en-US" i="1" dirty="0"/>
                  <a:t> </a:t>
                </a:r>
                <a:r>
                  <a:rPr lang="en-US" i="1" dirty="0" err="1"/>
                  <a:t>buộc</a:t>
                </a:r>
                <a:r>
                  <a:rPr lang="en-US" i="1" dirty="0"/>
                  <a:t> </a:t>
                </a:r>
                <a:r>
                  <a:rPr lang="en-US" i="1" dirty="0" err="1"/>
                  <a:t>với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pPr lvl="2">
                  <a:spcAft>
                    <a:spcPts val="400"/>
                  </a:spcAft>
                </a:pPr>
                <a:r>
                  <a:rPr lang="en-US" b="1" dirty="0" smtClean="0"/>
                  <a:t>NC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Tối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ưu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trong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trường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không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tác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chỉ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PU </a:t>
                </a:r>
                <a:r>
                  <a:rPr lang="en-US" dirty="0" err="1" smtClean="0"/>
                  <a:t>truyền</a:t>
                </a:r>
                <a:r>
                  <a:rPr lang="en-US" dirty="0" smtClean="0"/>
                  <a:t>)</a:t>
                </a:r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350" y="861704"/>
                <a:ext cx="9932670" cy="1306667"/>
              </a:xfrm>
              <a:prstGeom prst="rect">
                <a:avLst/>
              </a:prstGeom>
              <a:blipFill>
                <a:blip r:embed="rId5"/>
                <a:stretch>
                  <a:fillRect t="-465" b="-1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49980" y="6015516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200000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980" y="6015516"/>
                <a:ext cx="2362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4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36328"/>
            <a:ext cx="4572000" cy="3518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" y="2336328"/>
            <a:ext cx="4572000" cy="35185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708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4647" y="940600"/>
                <a:ext cx="9634380" cy="13066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dirty="0" smtClean="0"/>
                  <a:t>Trong </a:t>
                </a:r>
                <a:r>
                  <a:rPr lang="en-US" sz="2400" dirty="0" err="1" smtClean="0"/>
                  <a:t>điều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kiện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xác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suất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truyền</a:t>
                </a:r>
                <a:r>
                  <a:rPr lang="en-US" sz="2400" dirty="0" smtClean="0"/>
                  <a:t> tin </a:t>
                </a:r>
                <a:r>
                  <a:rPr lang="en-US" sz="2400" dirty="0" err="1" smtClean="0"/>
                  <a:t>đạt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được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tương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đồng</a:t>
                </a:r>
                <a:endParaRPr lang="en-US" sz="24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Chênh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lệch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xác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suất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truyền</a:t>
                </a:r>
                <a:r>
                  <a:rPr lang="en-US" sz="2000" dirty="0" smtClean="0"/>
                  <a:t> tin </a:t>
                </a:r>
                <a:r>
                  <a:rPr lang="en-US" sz="2000" dirty="0" err="1" smtClean="0"/>
                  <a:t>giữa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các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bài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toán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là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dưới</a:t>
                </a:r>
                <a:r>
                  <a:rPr lang="en-US" sz="2000" dirty="0" smtClean="0"/>
                  <a:t> 1%</a:t>
                </a:r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smtClean="0"/>
                  <a:t>So </a:t>
                </a:r>
                <a:r>
                  <a:rPr lang="en-US" sz="2000" dirty="0" err="1" smtClean="0"/>
                  <a:t>sánh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chênh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lệch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giữa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các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bài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toán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hợp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tác</a:t>
                </a:r>
                <a:r>
                  <a:rPr lang="en-US" sz="2000" dirty="0" smtClean="0"/>
                  <a:t> so </a:t>
                </a:r>
                <a:r>
                  <a:rPr lang="en-US" sz="2000" dirty="0" err="1" smtClean="0"/>
                  <a:t>với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không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hợp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tác</a:t>
                </a:r>
                <a:r>
                  <a:rPr lang="en-US" sz="2000" dirty="0" smtClean="0"/>
                  <a:t>.</a:t>
                </a:r>
                <a:endParaRPr lang="en-US" sz="2000" dirty="0" smtClean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647" y="940600"/>
                <a:ext cx="9634380" cy="1306667"/>
              </a:xfrm>
              <a:prstGeom prst="rect">
                <a:avLst/>
              </a:prstGeom>
              <a:blipFill>
                <a:blip r:embed="rId5"/>
                <a:stretch>
                  <a:fillRect t="-6512" b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=50000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2545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9069" y="5854922"/>
                <a:ext cx="2948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=</a:t>
                </a:r>
                <a:r>
                  <a:rPr lang="en-US" sz="1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3.73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=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69" y="5854922"/>
                <a:ext cx="2948940" cy="338554"/>
              </a:xfrm>
              <a:prstGeom prst="rect">
                <a:avLst/>
              </a:prstGeom>
              <a:blipFill>
                <a:blip r:embed="rId7"/>
                <a:stretch>
                  <a:fillRect l="-1033" t="-71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01068" y="5850064"/>
                <a:ext cx="36586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=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97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−2, </m:t>
                    </m:r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 =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5.3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68" y="5850064"/>
                <a:ext cx="3658665" cy="338554"/>
              </a:xfrm>
              <a:prstGeom prst="rect">
                <a:avLst/>
              </a:prstGeom>
              <a:blipFill>
                <a:blip r:embed="rId8"/>
                <a:stretch>
                  <a:fillRect l="-83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708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4647" y="862326"/>
                <a:ext cx="8705312" cy="13066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dirty="0" smtClean="0"/>
                  <a:t>Trong </a:t>
                </a:r>
                <a:r>
                  <a:rPr lang="en-US" sz="2400" dirty="0" err="1" smtClean="0"/>
                  <a:t>điều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kiện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kênh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truyền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nghe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lén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khác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nhau</a:t>
                </a:r>
                <a:endParaRPr lang="en-US" sz="24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Bất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lợi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với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kẻ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nghe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lén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sub>
                    </m:sSub>
                  </m:oMath>
                </a14:m>
                <a:endParaRPr lang="en-US" sz="2000" b="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/>
                  <a:t>Có </a:t>
                </a:r>
                <a:r>
                  <a:rPr lang="en-US" sz="2000" dirty="0" err="1"/>
                  <a:t>lợi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kẻ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lén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𝑠𝑒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647" y="862326"/>
                <a:ext cx="8705312" cy="1306667"/>
              </a:xfrm>
              <a:prstGeom prst="rect">
                <a:avLst/>
              </a:prstGeom>
              <a:blipFill>
                <a:blip r:embed="rId3"/>
                <a:stretch>
                  <a:fillRect t="-6512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=100000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2545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9069" y="5854922"/>
                <a:ext cx="2948940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𝑠𝑒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69" y="5854922"/>
                <a:ext cx="2948940" cy="35753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01068" y="5850064"/>
                <a:ext cx="3658665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𝑠𝑒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68" y="5850064"/>
                <a:ext cx="3658665" cy="357534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293"/>
            <a:ext cx="4572000" cy="357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293"/>
            <a:ext cx="4572000" cy="35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708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9407" y="880564"/>
                <a:ext cx="8705312" cy="13066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dirty="0" smtClean="0"/>
                  <a:t>Khi </a:t>
                </a:r>
                <a:r>
                  <a:rPr lang="en-US" sz="2400" dirty="0" err="1" smtClean="0"/>
                  <a:t>xem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xét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có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nhiều</a:t>
                </a:r>
                <a:r>
                  <a:rPr lang="en-US" sz="2400" dirty="0" smtClean="0"/>
                  <a:t> SU, </a:t>
                </a:r>
                <a:r>
                  <a:rPr lang="en-US" sz="2400" dirty="0" err="1" smtClean="0"/>
                  <a:t>độc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lập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với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nhau</a:t>
                </a:r>
                <a:endParaRPr lang="en-US" sz="24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b="0" dirty="0" err="1" smtClean="0"/>
                  <a:t>Các</a:t>
                </a:r>
                <a:r>
                  <a:rPr lang="en-US" sz="2000" b="0" dirty="0" smtClean="0"/>
                  <a:t> SU </a:t>
                </a:r>
                <a:r>
                  <a:rPr lang="en-US" sz="2000" b="0" dirty="0" err="1" smtClean="0"/>
                  <a:t>đều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lựa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chọn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chiến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lược</a:t>
                </a:r>
                <a:r>
                  <a:rPr lang="en-US" sz="2000" b="0" dirty="0" smtClean="0"/>
                  <a:t> “</a:t>
                </a:r>
                <a:r>
                  <a:rPr lang="en-US" sz="2000" b="0" dirty="0" err="1" smtClean="0"/>
                  <a:t>Bài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toán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cạnh</a:t>
                </a:r>
                <a:r>
                  <a:rPr lang="en-US" sz="2000" b="0" dirty="0" smtClean="0"/>
                  <a:t> </a:t>
                </a:r>
                <a:r>
                  <a:rPr lang="en-US" sz="2000" b="0" dirty="0" err="1" smtClean="0"/>
                  <a:t>tranh</a:t>
                </a:r>
                <a:r>
                  <a:rPr lang="en-US" sz="2000" b="0" dirty="0" smtClean="0"/>
                  <a:t>” </a:t>
                </a:r>
                <a:r>
                  <a:rPr lang="en-US" sz="2000" b="0" dirty="0" err="1" smtClean="0"/>
                  <a:t>với</a:t>
                </a:r>
                <a:r>
                  <a:rPr lang="en-US" sz="20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smtClean="0"/>
                  <a:t>So </a:t>
                </a:r>
                <a:r>
                  <a:rPr lang="en-US" sz="2000" dirty="0" err="1" smtClean="0"/>
                  <a:t>sánh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mức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độ</a:t>
                </a:r>
                <a:r>
                  <a:rPr lang="en-US" sz="2000" dirty="0" smtClean="0"/>
                  <a:t> </a:t>
                </a:r>
                <a:r>
                  <a:rPr lang="en-US" sz="2000" b="1" i="1" dirty="0" err="1" smtClean="0"/>
                  <a:t>tác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động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của</a:t>
                </a:r>
                <a:r>
                  <a:rPr lang="en-US" sz="2000" b="1" i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i="1" dirty="0" smtClean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407" y="880564"/>
                <a:ext cx="8705312" cy="1306667"/>
              </a:xfrm>
              <a:prstGeom prst="rect">
                <a:avLst/>
              </a:prstGeom>
              <a:blipFill>
                <a:blip r:embed="rId3"/>
                <a:stretch>
                  <a:fillRect t="-6512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=50000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2545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44309" y="5836603"/>
            <a:ext cx="294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6268" y="5854598"/>
            <a:ext cx="365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292"/>
            <a:ext cx="4572000" cy="3573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3" y="2276292"/>
            <a:ext cx="4572000" cy="35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708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9407" y="829418"/>
                <a:ext cx="9612790" cy="13066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dirty="0" smtClean="0"/>
                  <a:t>Khi </a:t>
                </a:r>
                <a:r>
                  <a:rPr lang="en-US" sz="2400" dirty="0" err="1" smtClean="0"/>
                  <a:t>xem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xét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có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nhiều</a:t>
                </a:r>
                <a:r>
                  <a:rPr lang="en-US" sz="2400" dirty="0" smtClean="0"/>
                  <a:t> SU, </a:t>
                </a:r>
                <a:r>
                  <a:rPr lang="en-US" sz="2400" dirty="0" err="1" smtClean="0"/>
                  <a:t>độc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lập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với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nhau</a:t>
                </a:r>
                <a:endParaRPr lang="en-US" sz="24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Lợi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ích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của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việc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gia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tăng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số</a:t>
                </a:r>
                <a:r>
                  <a:rPr lang="en-US" sz="2000" dirty="0" smtClean="0"/>
                  <a:t> SU, </a:t>
                </a:r>
                <a:r>
                  <a:rPr lang="en-US" sz="2000" dirty="0" err="1" smtClean="0"/>
                  <a:t>các</a:t>
                </a:r>
                <a:r>
                  <a:rPr lang="en-US" sz="2000" dirty="0" smtClean="0"/>
                  <a:t> SU </a:t>
                </a:r>
                <a:r>
                  <a:rPr lang="en-US" sz="2000" dirty="0" err="1" smtClean="0"/>
                  <a:t>đều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chọn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tối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ưu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và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0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Đánh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giá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theo</a:t>
                </a:r>
                <a:r>
                  <a:rPr lang="en-US" sz="2000" dirty="0" smtClean="0"/>
                  <a:t> </a:t>
                </a:r>
                <a:r>
                  <a:rPr lang="en-US" sz="2000" b="1" i="1" dirty="0" err="1" smtClean="0"/>
                  <a:t>tốc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độ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lộ</a:t>
                </a:r>
                <a:r>
                  <a:rPr lang="en-US" sz="2000" b="1" i="1" dirty="0" smtClean="0"/>
                  <a:t> tin </a:t>
                </a:r>
                <a:r>
                  <a:rPr lang="en-US" sz="2000" b="1" i="1" dirty="0" err="1" smtClean="0"/>
                  <a:t>trung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bình</a:t>
                </a:r>
                <a:r>
                  <a:rPr lang="en-US" sz="2000" b="1" i="1" dirty="0" smtClean="0"/>
                  <a:t> </a:t>
                </a:r>
                <a:r>
                  <a:rPr lang="en-US" sz="2000" dirty="0" err="1" smtClean="0"/>
                  <a:t>tại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các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bên</a:t>
                </a:r>
                <a:endParaRPr lang="en-US" sz="2000" dirty="0" smtClean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407" y="829418"/>
                <a:ext cx="9612790" cy="1306667"/>
              </a:xfrm>
              <a:prstGeom prst="rect">
                <a:avLst/>
              </a:prstGeom>
              <a:blipFill>
                <a:blip r:embed="rId3"/>
                <a:stretch>
                  <a:fillRect t="-6542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=25000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2545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44309" y="5836603"/>
            <a:ext cx="294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6268" y="5854598"/>
            <a:ext cx="365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292"/>
            <a:ext cx="4572000" cy="3573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83" y="2276291"/>
            <a:ext cx="4572000" cy="35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7080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25780" y="880563"/>
                <a:ext cx="9669780" cy="13066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spcAft>
                    <a:spcPts val="400"/>
                  </a:spcAft>
                </a:pPr>
                <a:r>
                  <a:rPr lang="en-US" sz="2400" dirty="0" smtClean="0"/>
                  <a:t>Khi </a:t>
                </a:r>
                <a:r>
                  <a:rPr lang="en-US" sz="2400" dirty="0" err="1" smtClean="0"/>
                  <a:t>xem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xét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có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nhiều</a:t>
                </a:r>
                <a:r>
                  <a:rPr lang="en-US" sz="2400" dirty="0" smtClean="0"/>
                  <a:t> SU, </a:t>
                </a:r>
                <a:r>
                  <a:rPr lang="en-US" sz="2400" dirty="0" err="1" smtClean="0"/>
                  <a:t>độc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lập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với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nhau</a:t>
                </a:r>
                <a:endParaRPr lang="en-US" sz="24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Lợi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ích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của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việc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gia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tăng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số</a:t>
                </a:r>
                <a:r>
                  <a:rPr lang="en-US" sz="2000" dirty="0" smtClean="0"/>
                  <a:t> SU, </a:t>
                </a:r>
                <a:r>
                  <a:rPr lang="en-US" sz="2000" dirty="0" err="1" smtClean="0"/>
                  <a:t>các</a:t>
                </a:r>
                <a:r>
                  <a:rPr lang="en-US" sz="2000" dirty="0" smtClean="0"/>
                  <a:t> SU </a:t>
                </a:r>
                <a:r>
                  <a:rPr lang="en-US" sz="2000" dirty="0" err="1" smtClean="0"/>
                  <a:t>đều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chọn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tối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ưu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và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000" dirty="0" smtClean="0"/>
              </a:p>
              <a:p>
                <a:pPr lvl="3">
                  <a:spcAft>
                    <a:spcPts val="400"/>
                  </a:spcAft>
                </a:pPr>
                <a:r>
                  <a:rPr lang="en-US" sz="2000" dirty="0" err="1" smtClean="0"/>
                  <a:t>Đánh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giá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theo</a:t>
                </a:r>
                <a:r>
                  <a:rPr lang="en-US" sz="2000" dirty="0" smtClean="0"/>
                  <a:t> </a:t>
                </a:r>
                <a:r>
                  <a:rPr lang="en-US" sz="2000" b="1" i="1" dirty="0" err="1" smtClean="0"/>
                  <a:t>xác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suất</a:t>
                </a:r>
                <a:r>
                  <a:rPr lang="en-US" sz="2000" b="1" i="1" dirty="0" smtClean="0"/>
                  <a:t> </a:t>
                </a:r>
                <a:r>
                  <a:rPr lang="en-US" sz="2000" b="1" i="1" dirty="0" err="1" smtClean="0"/>
                  <a:t>truyền</a:t>
                </a:r>
                <a:r>
                  <a:rPr lang="en-US" sz="2000" b="1" i="1" dirty="0" smtClean="0"/>
                  <a:t> tin </a:t>
                </a:r>
                <a:r>
                  <a:rPr lang="en-US" sz="2000" dirty="0" err="1" smtClean="0"/>
                  <a:t>tại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các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bên</a:t>
                </a:r>
                <a:endParaRPr lang="en-US" sz="2000" dirty="0" smtClean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780" y="880563"/>
                <a:ext cx="9669780" cy="1306667"/>
              </a:xfrm>
              <a:prstGeom prst="rect">
                <a:avLst/>
              </a:prstGeom>
              <a:blipFill>
                <a:blip r:embed="rId3"/>
                <a:stretch>
                  <a:fillRect t="-6512" b="-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=25000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580" y="6104577"/>
                <a:ext cx="2362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35077" y="3302545"/>
            <a:ext cx="8705312" cy="2708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44309" y="5836603"/>
            <a:ext cx="294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6268" y="5854598"/>
            <a:ext cx="365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291"/>
            <a:ext cx="4572000" cy="357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291"/>
            <a:ext cx="4572000" cy="35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77686"/>
            <a:ext cx="8674100" cy="5066954"/>
          </a:xfrm>
        </p:spPr>
        <p:txBody>
          <a:bodyPr/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hử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cục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án</a:t>
            </a:r>
            <a:endParaRPr lang="en-US" dirty="0">
              <a:latin typeface="Lato" panose="020F0502020204030203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77686"/>
            <a:ext cx="8674100" cy="5066954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2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03611" y="530352"/>
            <a:ext cx="8705312" cy="5867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sz="2400" i="1" dirty="0" err="1" smtClean="0"/>
              <a:t>Đóng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góp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của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đồ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án</a:t>
            </a:r>
            <a:endParaRPr lang="en-US" sz="1600" i="1" dirty="0" smtClean="0"/>
          </a:p>
          <a:p>
            <a:pPr lvl="1"/>
            <a:r>
              <a:rPr lang="en-US" sz="2000" dirty="0" err="1"/>
              <a:t>C</a:t>
            </a:r>
            <a:r>
              <a:rPr lang="en-US" sz="2000" dirty="0" err="1" smtClean="0"/>
              <a:t>ông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đo</a:t>
            </a:r>
            <a:r>
              <a:rPr lang="en-US" sz="2000" dirty="0" smtClean="0"/>
              <a:t> </a:t>
            </a:r>
            <a:r>
              <a:rPr lang="en-US" sz="2000" b="1" i="1" dirty="0" err="1" smtClean="0"/>
              <a:t>tốc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độ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lộ</a:t>
            </a:r>
            <a:r>
              <a:rPr lang="en-US" sz="2000" b="1" i="1" dirty="0" smtClean="0"/>
              <a:t> tin </a:t>
            </a:r>
            <a:r>
              <a:rPr lang="en-US" sz="2000" b="1" i="1" dirty="0" err="1" smtClean="0"/>
              <a:t>trung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bình</a:t>
            </a:r>
            <a:r>
              <a:rPr lang="en-US" sz="2000" b="1" i="1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mạng</a:t>
            </a:r>
            <a:r>
              <a:rPr lang="en-US" sz="2000" dirty="0" smtClean="0"/>
              <a:t> </a:t>
            </a:r>
            <a:r>
              <a:rPr lang="en-US" sz="2000" dirty="0" err="1" smtClean="0"/>
              <a:t>đề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endParaRPr lang="en-US" sz="2000" dirty="0" smtClean="0"/>
          </a:p>
          <a:p>
            <a:pPr lvl="1"/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lược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tin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b="1" i="1" dirty="0" err="1"/>
              <a:t>lợi</a:t>
            </a:r>
            <a:r>
              <a:rPr lang="en-US" sz="2000" b="1" i="1" dirty="0"/>
              <a:t> </a:t>
            </a:r>
            <a:r>
              <a:rPr lang="en-US" sz="2000" b="1" i="1" dirty="0" err="1" smtClean="0"/>
              <a:t>ích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khác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nhau</a:t>
            </a:r>
            <a:endParaRPr lang="en-US" sz="2000" b="1" i="1" dirty="0" smtClean="0"/>
          </a:p>
          <a:p>
            <a:pPr lvl="1"/>
            <a:r>
              <a:rPr lang="en-US" sz="2000" dirty="0" err="1" smtClean="0"/>
              <a:t>Nghiên</a:t>
            </a:r>
            <a:r>
              <a:rPr lang="en-US" sz="2000" dirty="0" smtClean="0"/>
              <a:t> </a:t>
            </a:r>
            <a:r>
              <a:rPr lang="en-US" sz="2000" dirty="0" err="1" smtClean="0"/>
              <a:t>cứu</a:t>
            </a:r>
            <a:r>
              <a:rPr lang="en-US" sz="2000" dirty="0" smtClean="0"/>
              <a:t> </a:t>
            </a:r>
            <a:r>
              <a:rPr lang="en-US" sz="2000" i="1" dirty="0" err="1" smtClean="0"/>
              <a:t>vai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trò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của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sự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hợp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tác</a:t>
            </a:r>
            <a:r>
              <a:rPr lang="en-US" sz="2000" i="1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cải</a:t>
            </a:r>
            <a:r>
              <a:rPr lang="en-US" sz="2000" dirty="0" smtClean="0"/>
              <a:t> </a:t>
            </a:r>
            <a:r>
              <a:rPr lang="en-US" sz="2000" dirty="0" err="1" smtClean="0"/>
              <a:t>thiện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an </a:t>
            </a:r>
            <a:r>
              <a:rPr lang="en-US" sz="2000" dirty="0" err="1" smtClean="0"/>
              <a:t>toàn</a:t>
            </a:r>
            <a:endParaRPr lang="en-US" sz="2000" dirty="0" smtClean="0"/>
          </a:p>
          <a:p>
            <a:pPr lvl="1"/>
            <a:r>
              <a:rPr lang="en-US" sz="2000" dirty="0" err="1" smtClean="0"/>
              <a:t>Nghiên</a:t>
            </a:r>
            <a:r>
              <a:rPr lang="en-US" sz="2000" dirty="0" smtClean="0"/>
              <a:t> </a:t>
            </a:r>
            <a:r>
              <a:rPr lang="en-US" sz="2000" dirty="0" err="1" smtClean="0"/>
              <a:t>cứu</a:t>
            </a:r>
            <a:r>
              <a:rPr lang="en-US" sz="2000" dirty="0" smtClean="0"/>
              <a:t> </a:t>
            </a:r>
            <a:r>
              <a:rPr lang="en-US" sz="2000" dirty="0" err="1" smtClean="0"/>
              <a:t>vai</a:t>
            </a:r>
            <a:r>
              <a:rPr lang="en-US" sz="2000" dirty="0" smtClean="0"/>
              <a:t> </a:t>
            </a:r>
            <a:r>
              <a:rPr lang="en-US" sz="2000" dirty="0" err="1" smtClean="0"/>
              <a:t>trò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i="1" dirty="0" err="1" smtClean="0"/>
              <a:t>mô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hình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mở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rộng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với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nhiều</a:t>
            </a:r>
            <a:r>
              <a:rPr lang="en-US" sz="2000" i="1" dirty="0" smtClean="0"/>
              <a:t> SU</a:t>
            </a:r>
            <a:endParaRPr lang="en-US" sz="2000" i="1" dirty="0"/>
          </a:p>
          <a:p>
            <a:pPr lvl="1"/>
            <a:endParaRPr lang="en-US" sz="2000" dirty="0" smtClean="0"/>
          </a:p>
          <a:p>
            <a:r>
              <a:rPr lang="en-US" sz="2400" i="1" dirty="0" err="1" smtClean="0"/>
              <a:t>Kết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quả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thu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được</a:t>
            </a:r>
            <a:endParaRPr lang="en-US" sz="1600" i="1" dirty="0"/>
          </a:p>
          <a:p>
            <a:pPr lvl="1"/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tác</a:t>
            </a:r>
            <a:r>
              <a:rPr lang="en-US" sz="2000" dirty="0" smtClean="0"/>
              <a:t> </a:t>
            </a:r>
            <a:r>
              <a:rPr lang="en-US" sz="2000" dirty="0" err="1" smtClean="0"/>
              <a:t>giúp</a:t>
            </a:r>
            <a:r>
              <a:rPr lang="en-US" sz="2000" dirty="0" smtClean="0"/>
              <a:t> </a:t>
            </a:r>
            <a:r>
              <a:rPr lang="en-US" sz="2000" dirty="0" err="1" smtClean="0"/>
              <a:t>giảm</a:t>
            </a:r>
            <a:r>
              <a:rPr lang="en-US" sz="2000" dirty="0" smtClean="0"/>
              <a:t> </a:t>
            </a:r>
            <a:r>
              <a:rPr lang="en-US" sz="2000" dirty="0" err="1" smtClean="0"/>
              <a:t>sự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đổi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tin </a:t>
            </a:r>
            <a:r>
              <a:rPr lang="en-US" sz="2000" dirty="0" err="1" smtClean="0"/>
              <a:t>cậy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an </a:t>
            </a:r>
            <a:r>
              <a:rPr lang="en-US" sz="2000" dirty="0" err="1" smtClean="0"/>
              <a:t>toàn</a:t>
            </a:r>
            <a:endParaRPr lang="en-US" sz="2000" dirty="0" smtClean="0"/>
          </a:p>
          <a:p>
            <a:pPr lvl="1"/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tác</a:t>
            </a:r>
            <a:r>
              <a:rPr lang="en-US" sz="2000" dirty="0" smtClean="0"/>
              <a:t> </a:t>
            </a:r>
            <a:r>
              <a:rPr lang="en-US" sz="2000" dirty="0" err="1" smtClean="0"/>
              <a:t>giúp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an </a:t>
            </a:r>
            <a:r>
              <a:rPr lang="en-US" sz="2000" dirty="0" err="1" smtClean="0"/>
              <a:t>toàn</a:t>
            </a:r>
            <a:r>
              <a:rPr lang="en-US" sz="2000" dirty="0" smtClean="0"/>
              <a:t> </a:t>
            </a:r>
            <a:r>
              <a:rPr lang="en-US" sz="2000" dirty="0" err="1" smtClean="0"/>
              <a:t>ổn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hơn</a:t>
            </a:r>
            <a:endParaRPr lang="en-US" sz="2000" dirty="0" smtClean="0"/>
          </a:p>
          <a:p>
            <a:pPr lvl="1"/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mở</a:t>
            </a:r>
            <a:r>
              <a:rPr lang="en-US" sz="2000" dirty="0" smtClean="0"/>
              <a:t> </a:t>
            </a:r>
            <a:r>
              <a:rPr lang="en-US" sz="2000" dirty="0" err="1" smtClean="0"/>
              <a:t>rộng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giúp</a:t>
            </a:r>
            <a:r>
              <a:rPr lang="en-US" sz="2000" dirty="0" smtClean="0"/>
              <a:t> </a:t>
            </a:r>
            <a:r>
              <a:rPr lang="en-US" sz="2000" dirty="0" err="1" smtClean="0"/>
              <a:t>cải</a:t>
            </a:r>
            <a:r>
              <a:rPr lang="en-US" sz="2000" dirty="0" smtClean="0"/>
              <a:t> </a:t>
            </a:r>
            <a:r>
              <a:rPr lang="en-US" sz="2000" dirty="0" err="1" smtClean="0"/>
              <a:t>thiện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đáng</a:t>
            </a:r>
            <a:r>
              <a:rPr lang="en-US" sz="2000" dirty="0" smtClean="0"/>
              <a:t> </a:t>
            </a:r>
            <a:r>
              <a:rPr lang="en-US" sz="2000" dirty="0" err="1" smtClean="0"/>
              <a:t>kể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i="1" dirty="0" err="1"/>
              <a:t>H</a:t>
            </a:r>
            <a:r>
              <a:rPr lang="en-US" sz="2400" i="1" dirty="0" err="1" smtClean="0"/>
              <a:t>ạn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chế</a:t>
            </a:r>
            <a:endParaRPr lang="en-US" sz="2400" i="1" dirty="0"/>
          </a:p>
          <a:p>
            <a:pPr lvl="1"/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phụ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kiện</a:t>
            </a:r>
            <a:r>
              <a:rPr lang="en-US" sz="2000" dirty="0" smtClean="0"/>
              <a:t> </a:t>
            </a:r>
            <a:r>
              <a:rPr lang="en-US" sz="2000" dirty="0" err="1" smtClean="0"/>
              <a:t>kênh</a:t>
            </a: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714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  <a:p>
            <a:pPr lvl="2">
              <a:spcAft>
                <a:spcPts val="400"/>
              </a:spcAft>
            </a:pPr>
            <a:endParaRPr lang="en-US" dirty="0" smtClean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03611" y="530352"/>
            <a:ext cx="8705312" cy="5867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sz="2400" i="1" dirty="0" err="1"/>
              <a:t>Hướng</a:t>
            </a:r>
            <a:r>
              <a:rPr lang="en-US" sz="2400" i="1" dirty="0"/>
              <a:t> </a:t>
            </a:r>
            <a:r>
              <a:rPr lang="en-US" sz="2400" i="1" dirty="0" err="1"/>
              <a:t>phát</a:t>
            </a:r>
            <a:r>
              <a:rPr lang="en-US" sz="2400" i="1" dirty="0"/>
              <a:t> </a:t>
            </a:r>
            <a:r>
              <a:rPr lang="en-US" sz="2400" i="1" dirty="0" err="1"/>
              <a:t>triển</a:t>
            </a:r>
            <a:endParaRPr lang="en-US" sz="2400" i="1" dirty="0"/>
          </a:p>
          <a:p>
            <a:pPr lvl="1"/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thác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 smtClean="0"/>
              <a:t>nghệ</a:t>
            </a:r>
            <a:endParaRPr lang="en-US" sz="2000" dirty="0" smtClean="0"/>
          </a:p>
          <a:p>
            <a:pPr lvl="2"/>
            <a:r>
              <a:rPr lang="en-US" sz="1600" dirty="0" smtClean="0"/>
              <a:t>Beamforming, Artificial Noise</a:t>
            </a:r>
          </a:p>
          <a:p>
            <a:pPr lvl="2"/>
            <a:r>
              <a:rPr lang="en-US" sz="1600" dirty="0" smtClean="0"/>
              <a:t>RIS</a:t>
            </a:r>
          </a:p>
          <a:p>
            <a:pPr lvl="2"/>
            <a:r>
              <a:rPr lang="en-US" sz="1600" dirty="0" smtClean="0"/>
              <a:t>Relay</a:t>
            </a:r>
            <a:endParaRPr lang="en-US" sz="1600" dirty="0"/>
          </a:p>
          <a:p>
            <a:pPr lvl="1"/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SU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lựa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PU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endParaRPr lang="en-US" sz="2000" dirty="0"/>
          </a:p>
          <a:p>
            <a:pPr lvl="1"/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thuyết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01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n-US" sz="1800" dirty="0" smtClean="0"/>
              <a:t>[1] M</a:t>
            </a:r>
            <a:r>
              <a:rPr lang="en-US" sz="1800" dirty="0"/>
              <a:t>. </a:t>
            </a:r>
            <a:r>
              <a:rPr lang="en-US" sz="1800" dirty="0" err="1"/>
              <a:t>Shaat</a:t>
            </a:r>
            <a:r>
              <a:rPr lang="en-US" sz="1800" dirty="0"/>
              <a:t> and F. Bader, “Computationally efficient </a:t>
            </a:r>
            <a:r>
              <a:rPr lang="en-US" sz="1800" dirty="0" smtClean="0"/>
              <a:t>power allocation algorithm in </a:t>
            </a:r>
            <a:r>
              <a:rPr lang="en-US" sz="1800" dirty="0"/>
              <a:t>multicarrier-based cognitive </a:t>
            </a:r>
            <a:r>
              <a:rPr lang="en-US" sz="1800" dirty="0" smtClean="0"/>
              <a:t>radio networks</a:t>
            </a:r>
            <a:r>
              <a:rPr lang="en-US" sz="1800" dirty="0"/>
              <a:t>: </a:t>
            </a:r>
            <a:r>
              <a:rPr lang="en-US" sz="1800" dirty="0" err="1"/>
              <a:t>Ofdm</a:t>
            </a:r>
            <a:r>
              <a:rPr lang="en-US" sz="1800" dirty="0"/>
              <a:t> and </a:t>
            </a:r>
            <a:r>
              <a:rPr lang="en-US" sz="1800" dirty="0" err="1"/>
              <a:t>fbmc</a:t>
            </a:r>
            <a:r>
              <a:rPr lang="en-US" sz="1800" dirty="0"/>
              <a:t> systems</a:t>
            </a:r>
            <a:r>
              <a:rPr lang="en-US" sz="1800" dirty="0" smtClean="0"/>
              <a:t>,” EURASIP </a:t>
            </a:r>
            <a:r>
              <a:rPr lang="en-US" sz="1800" dirty="0"/>
              <a:t>Journal </a:t>
            </a:r>
            <a:r>
              <a:rPr lang="en-US" sz="1800" dirty="0" smtClean="0"/>
              <a:t>on Advances </a:t>
            </a:r>
            <a:r>
              <a:rPr lang="en-US" sz="1800" dirty="0"/>
              <a:t>in Signal Processing, </a:t>
            </a:r>
            <a:r>
              <a:rPr lang="en-US" sz="1800" dirty="0" smtClean="0"/>
              <a:t>vol.2010</a:t>
            </a:r>
            <a:r>
              <a:rPr lang="en-US" sz="1800" dirty="0"/>
              <a:t>, pp. </a:t>
            </a:r>
            <a:r>
              <a:rPr lang="en-US" sz="1800" dirty="0" smtClean="0"/>
              <a:t>1–13, 2010.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8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7729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cục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án</a:t>
            </a:r>
            <a:endParaRPr lang="en-US" dirty="0">
              <a:latin typeface="Lato" panose="020F0502020204030203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77686"/>
            <a:ext cx="8674100" cy="5066954"/>
          </a:xfrm>
        </p:spPr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687" y="2677886"/>
            <a:ext cx="3860096" cy="3696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8"/>
            <a:ext cx="8674100" cy="482455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Radio Network - CRN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400"/>
              </a:spcAft>
            </a:pP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hiếm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2540000"/>
            <a:ext cx="4628976" cy="3923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i="1" dirty="0" err="1" smtClean="0"/>
              <a:t>Công</a:t>
            </a:r>
            <a:r>
              <a:rPr lang="en-US" i="1" dirty="0" smtClean="0"/>
              <a:t> </a:t>
            </a:r>
            <a:r>
              <a:rPr lang="en-US" i="1" dirty="0" err="1" smtClean="0"/>
              <a:t>nghệ</a:t>
            </a:r>
            <a:r>
              <a:rPr lang="en-US" i="1" dirty="0" smtClean="0"/>
              <a:t> </a:t>
            </a:r>
            <a:r>
              <a:rPr lang="en-US" i="1" dirty="0" err="1" smtClean="0"/>
              <a:t>vô</a:t>
            </a:r>
            <a:r>
              <a:rPr lang="en-US" i="1" dirty="0" smtClean="0"/>
              <a:t> </a:t>
            </a:r>
            <a:r>
              <a:rPr lang="en-US" i="1" dirty="0" err="1" smtClean="0"/>
              <a:t>tuyến</a:t>
            </a:r>
            <a:r>
              <a:rPr lang="en-US" i="1" dirty="0" smtClean="0"/>
              <a:t> </a:t>
            </a:r>
            <a:r>
              <a:rPr lang="en-US" i="1" dirty="0" err="1" smtClean="0"/>
              <a:t>nhận</a:t>
            </a:r>
            <a:r>
              <a:rPr lang="en-US" i="1" dirty="0" smtClean="0"/>
              <a:t> </a:t>
            </a:r>
            <a:r>
              <a:rPr lang="en-US" i="1" dirty="0" err="1" smtClean="0"/>
              <a:t>thức</a:t>
            </a:r>
            <a:endParaRPr lang="en-US" i="1" dirty="0" smtClean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PU –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dải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endParaRPr lang="en-US" dirty="0" smtClean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SU –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i="1" dirty="0" err="1" smtClean="0"/>
              <a:t>Truy</a:t>
            </a:r>
            <a:r>
              <a:rPr lang="en-US" i="1" dirty="0" smtClean="0"/>
              <a:t> </a:t>
            </a:r>
            <a:r>
              <a:rPr lang="en-US" i="1" dirty="0" err="1" smtClean="0"/>
              <a:t>cập</a:t>
            </a:r>
            <a:r>
              <a:rPr lang="en-US" i="1" dirty="0" smtClean="0"/>
              <a:t> </a:t>
            </a:r>
            <a:r>
              <a:rPr lang="en-US" i="1" dirty="0" err="1" smtClean="0"/>
              <a:t>phổ</a:t>
            </a:r>
            <a:r>
              <a:rPr lang="en-US" i="1" dirty="0" smtClean="0"/>
              <a:t> </a:t>
            </a:r>
            <a:r>
              <a:rPr lang="en-US" i="1" dirty="0" err="1" smtClean="0"/>
              <a:t>đồng</a:t>
            </a:r>
            <a:r>
              <a:rPr lang="en-US" i="1" dirty="0" smtClean="0"/>
              <a:t> </a:t>
            </a:r>
            <a:r>
              <a:rPr lang="en-US" i="1" dirty="0" err="1" smtClean="0"/>
              <a:t>thời</a:t>
            </a:r>
            <a:endParaRPr lang="en-US" i="1" dirty="0" smtClean="0"/>
          </a:p>
          <a:p>
            <a:pPr lvl="3">
              <a:lnSpc>
                <a:spcPct val="100000"/>
              </a:lnSpc>
              <a:spcBef>
                <a:spcPts val="600"/>
              </a:spcBef>
            </a:pPr>
            <a:r>
              <a:rPr lang="en-US" b="1" i="1" dirty="0" smtClean="0"/>
              <a:t>Hai </a:t>
            </a:r>
            <a:r>
              <a:rPr lang="en-US" b="1" i="1" dirty="0" err="1" smtClean="0"/>
              <a:t>bên</a:t>
            </a:r>
            <a:r>
              <a:rPr lang="en-US" b="1" i="1" dirty="0" smtClean="0"/>
              <a:t> </a:t>
            </a:r>
            <a:r>
              <a:rPr lang="en-US" b="1" i="1" dirty="0" err="1" smtClean="0"/>
              <a:t>đồng</a:t>
            </a:r>
            <a:r>
              <a:rPr lang="en-US" b="1" i="1" dirty="0" smtClean="0"/>
              <a:t> </a:t>
            </a:r>
            <a:r>
              <a:rPr lang="en-US" b="1" i="1" dirty="0" err="1" smtClean="0"/>
              <a:t>thời</a:t>
            </a:r>
            <a:r>
              <a:rPr lang="en-US" b="1" i="1" dirty="0" smtClean="0"/>
              <a:t> </a:t>
            </a:r>
            <a:r>
              <a:rPr lang="en-US" b="1" i="1" dirty="0" err="1" smtClean="0"/>
              <a:t>truyền</a:t>
            </a:r>
            <a:r>
              <a:rPr lang="en-US" b="1" i="1" dirty="0" smtClean="0"/>
              <a:t> tin</a:t>
            </a:r>
          </a:p>
          <a:p>
            <a:pPr lvl="2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endParaRPr lang="en-US" dirty="0" smtClean="0"/>
          </a:p>
          <a:p>
            <a:pPr marL="1371600" lvl="3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2533959" y="6005176"/>
            <a:ext cx="366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[1]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2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447621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Layer Security - PLS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 txBox="1">
            <a:spLocks/>
          </p:cNvSpPr>
          <p:nvPr/>
        </p:nvSpPr>
        <p:spPr>
          <a:xfrm>
            <a:off x="219471" y="1169380"/>
            <a:ext cx="8705312" cy="5228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spcAft>
                <a:spcPts val="400"/>
              </a:spcAft>
            </a:pPr>
            <a:r>
              <a:rPr lang="en-US" i="1" dirty="0" err="1" smtClean="0"/>
              <a:t>Mô</a:t>
            </a:r>
            <a:r>
              <a:rPr lang="en-US" i="1" dirty="0" smtClean="0"/>
              <a:t> </a:t>
            </a:r>
            <a:r>
              <a:rPr lang="en-US" i="1" dirty="0" err="1" smtClean="0"/>
              <a:t>hình</a:t>
            </a:r>
            <a:r>
              <a:rPr lang="en-US" i="1" dirty="0" smtClean="0"/>
              <a:t> </a:t>
            </a:r>
            <a:r>
              <a:rPr lang="en-US" i="1" dirty="0" err="1" smtClean="0"/>
              <a:t>kênh</a:t>
            </a:r>
            <a:r>
              <a:rPr lang="en-US" i="1" dirty="0" smtClean="0"/>
              <a:t> </a:t>
            </a:r>
            <a:r>
              <a:rPr lang="en-US" i="1" dirty="0" err="1" smtClean="0"/>
              <a:t>nghe</a:t>
            </a:r>
            <a:r>
              <a:rPr lang="en-US" i="1" dirty="0" smtClean="0"/>
              <a:t> </a:t>
            </a:r>
            <a:r>
              <a:rPr lang="en-US" i="1" dirty="0" err="1" smtClean="0"/>
              <a:t>lén</a:t>
            </a:r>
            <a:endParaRPr lang="en-US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612892" y="2826874"/>
            <a:ext cx="1175657" cy="615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2892" y="295609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21540" y="2826874"/>
            <a:ext cx="1439923" cy="615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21540" y="2956730"/>
            <a:ext cx="158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9264" y="3141396"/>
            <a:ext cx="983628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8549" y="3134784"/>
            <a:ext cx="1032991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261463" y="3134784"/>
            <a:ext cx="99185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253316" y="2826874"/>
            <a:ext cx="1219200" cy="615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294454" y="295011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472516" y="3141396"/>
            <a:ext cx="737821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140542" y="2564513"/>
            <a:ext cx="2104204" cy="117987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90149" y="2564512"/>
            <a:ext cx="2100971" cy="117987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21540" y="4274584"/>
            <a:ext cx="1439923" cy="615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821540" y="4404440"/>
            <a:ext cx="158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261463" y="4582494"/>
            <a:ext cx="99185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253316" y="4274584"/>
            <a:ext cx="1219200" cy="6158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294454" y="43978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472516" y="4589106"/>
            <a:ext cx="737821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790149" y="4012222"/>
            <a:ext cx="2100971" cy="117987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>
            <a:endCxn id="43" idx="1"/>
          </p:cNvCxnSpPr>
          <p:nvPr/>
        </p:nvCxnSpPr>
        <p:spPr>
          <a:xfrm rot="16200000" flipH="1">
            <a:off x="2860009" y="3627575"/>
            <a:ext cx="1454322" cy="468740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08819" y="2758817"/>
                <a:ext cx="323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19" y="2758817"/>
                <a:ext cx="323058" cy="369332"/>
              </a:xfrm>
              <a:prstGeom prst="rect">
                <a:avLst/>
              </a:prstGeom>
              <a:blipFill>
                <a:blip r:embed="rId3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87822" y="2731632"/>
                <a:ext cx="323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22" y="2731632"/>
                <a:ext cx="323058" cy="369332"/>
              </a:xfrm>
              <a:prstGeom prst="rect">
                <a:avLst/>
              </a:prstGeom>
              <a:blipFill>
                <a:blip r:embed="rId4"/>
                <a:stretch>
                  <a:fillRect r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822729" y="2780299"/>
                <a:ext cx="323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729" y="2780299"/>
                <a:ext cx="323058" cy="369332"/>
              </a:xfrm>
              <a:prstGeom prst="rect">
                <a:avLst/>
              </a:prstGeom>
              <a:blipFill>
                <a:blip r:embed="rId5"/>
                <a:stretch>
                  <a:fillRect r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822729" y="4219774"/>
                <a:ext cx="323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729" y="4219774"/>
                <a:ext cx="323058" cy="369332"/>
              </a:xfrm>
              <a:prstGeom prst="rect">
                <a:avLst/>
              </a:prstGeom>
              <a:blipFill>
                <a:blip r:embed="rId6"/>
                <a:stretch>
                  <a:fillRect r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1121078" y="2215781"/>
            <a:ext cx="70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56258" y="2212823"/>
            <a:ext cx="70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5331" y="5218537"/>
            <a:ext cx="70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75785" y="2774958"/>
                <a:ext cx="323058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85" y="2774958"/>
                <a:ext cx="323058" cy="376770"/>
              </a:xfrm>
              <a:prstGeom prst="rect">
                <a:avLst/>
              </a:prstGeom>
              <a:blipFill>
                <a:blip r:embed="rId7"/>
                <a:stretch>
                  <a:fillRect t="-1613" r="-35849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463865" y="4225387"/>
                <a:ext cx="323058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865" y="4225387"/>
                <a:ext cx="323058" cy="376770"/>
              </a:xfrm>
              <a:prstGeom prst="rect">
                <a:avLst/>
              </a:prstGeom>
              <a:blipFill>
                <a:blip r:embed="rId8"/>
                <a:stretch>
                  <a:fillRect t="-1613" r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 flipH="1">
            <a:off x="3352799" y="5784507"/>
            <a:ext cx="386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lén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5" grpId="0" animBg="1"/>
      <p:bldP spid="26" grpId="0"/>
      <p:bldP spid="35" grpId="0" animBg="1"/>
      <p:bldP spid="36" grpId="0"/>
      <p:bldP spid="38" grpId="0" animBg="1"/>
      <p:bldP spid="40" grpId="0" animBg="1"/>
      <p:bldP spid="42" grpId="0" animBg="1"/>
      <p:bldP spid="43" grpId="0"/>
      <p:bldP spid="45" grpId="0" animBg="1"/>
      <p:bldP spid="46" grpId="0"/>
      <p:bldP spid="48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07918"/>
            <a:ext cx="8674100" cy="5136722"/>
          </a:xfrm>
        </p:spPr>
        <p:txBody>
          <a:bodyPr/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Beamforming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noise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,...</a:t>
            </a: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(CSI)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(relay)</a:t>
            </a: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lén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924791"/>
            <a:ext cx="8674100" cy="5219849"/>
          </a:xfrm>
        </p:spPr>
        <p:txBody>
          <a:bodyPr/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tin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an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endParaRPr lang="en-US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lén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0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77686"/>
            <a:ext cx="8674100" cy="5066954"/>
          </a:xfrm>
        </p:spPr>
        <p:txBody>
          <a:bodyPr/>
          <a:lstStyle/>
          <a:p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8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19AD86CDF2D4DBF9DAD694EFBC09D" ma:contentTypeVersion="7" ma:contentTypeDescription="Create a new document." ma:contentTypeScope="" ma:versionID="6423fc3df46fff0625ec86a02e55459f">
  <xsd:schema xmlns:xsd="http://www.w3.org/2001/XMLSchema" xmlns:xs="http://www.w3.org/2001/XMLSchema" xmlns:p="http://schemas.microsoft.com/office/2006/metadata/properties" xmlns:ns2="757826ba-dfa3-48aa-98b2-1e988427fee5" xmlns:ns3="e4770848-7955-4ec6-9f06-ace3904740ab" targetNamespace="http://schemas.microsoft.com/office/2006/metadata/properties" ma:root="true" ma:fieldsID="24cf96f43bac35fd0bad3b1a63bec25f" ns2:_="" ns3:_="">
    <xsd:import namespace="757826ba-dfa3-48aa-98b2-1e988427fee5"/>
    <xsd:import namespace="e4770848-7955-4ec6-9f06-ace3904740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826ba-dfa3-48aa-98b2-1e988427f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70848-7955-4ec6-9f06-ace3904740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F9A87E-05AD-4496-9B0B-B96F183812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CFC930D-5681-484F-8561-F7AC6B41F8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737F6-74BD-4DA7-AF1B-0A1A3B7F1E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7826ba-dfa3-48aa-98b2-1e988427fee5"/>
    <ds:schemaRef ds:uri="e4770848-7955-4ec6-9f06-ace3904740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1195</TotalTime>
  <Words>4474</Words>
  <Application>Microsoft Office PowerPoint</Application>
  <PresentationFormat>On-screen Show (4:3)</PresentationFormat>
  <Paragraphs>494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Lato</vt:lpstr>
      <vt:lpstr>Times New Roman</vt:lpstr>
      <vt:lpstr>Wingdings</vt:lpstr>
      <vt:lpstr>Office Theme</vt:lpstr>
      <vt:lpstr>PowerPoint Presentation</vt:lpstr>
      <vt:lpstr>PowerPoint Presentation</vt:lpstr>
      <vt:lpstr>Bố cục của đồ án</vt:lpstr>
      <vt:lpstr>Bố cục của đồ án</vt:lpstr>
      <vt:lpstr>Giới thiệu</vt:lpstr>
      <vt:lpstr>Giới thiệu</vt:lpstr>
      <vt:lpstr>Giới thiệu</vt:lpstr>
      <vt:lpstr>Giới thiệu</vt:lpstr>
      <vt:lpstr>PowerPoint Presentation</vt:lpstr>
      <vt:lpstr>Mô hình hệ thống</vt:lpstr>
      <vt:lpstr>Mô hình hệ thống</vt:lpstr>
      <vt:lpstr>Phát biểu bài toán</vt:lpstr>
      <vt:lpstr>Phát biểu bài toán</vt:lpstr>
      <vt:lpstr>Phát biểu bài toán</vt:lpstr>
      <vt:lpstr>PowerPoint Presentation</vt:lpstr>
      <vt:lpstr>Hướng giải quyết bài toán</vt:lpstr>
      <vt:lpstr>Hướng giải quyết bài toán</vt:lpstr>
      <vt:lpstr>Hướng giải quyết bài toán</vt:lpstr>
      <vt:lpstr>PowerPoint Presentation</vt:lpstr>
      <vt:lpstr>Thử nghiệm</vt:lpstr>
      <vt:lpstr>Thử nghiệm</vt:lpstr>
      <vt:lpstr>Thử nghiệm</vt:lpstr>
      <vt:lpstr>So sánh giữa các bài toán đề xuất</vt:lpstr>
      <vt:lpstr>So sánh giữa các bài toán đề xuất</vt:lpstr>
      <vt:lpstr>So sánh giữa các bài toán đề xuất</vt:lpstr>
      <vt:lpstr>Mở rộng hệ thống</vt:lpstr>
      <vt:lpstr>Mở rộng hệ thống</vt:lpstr>
      <vt:lpstr>Mở rộng hệ thống</vt:lpstr>
      <vt:lpstr>PowerPoint Presentation</vt:lpstr>
      <vt:lpstr>Kết luận</vt:lpstr>
      <vt:lpstr>Kết luận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VXB</cp:lastModifiedBy>
  <cp:revision>90</cp:revision>
  <dcterms:created xsi:type="dcterms:W3CDTF">2021-05-28T04:32:29Z</dcterms:created>
  <dcterms:modified xsi:type="dcterms:W3CDTF">2024-07-14T16:55:33Z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0x010100ECB19AD86CDF2D4DBF9DAD694EFBC09D</vt:lpwstr>
  </property>
</Properties>
</file>